
<file path=[Content_Types].xml><?xml version="1.0" encoding="utf-8"?>
<Types xmlns="http://schemas.openxmlformats.org/package/2006/content-types">
  <Default Extension="emf" ContentType="image/x-emf"/>
  <Default Extension="gif" ContentType="image/gif"/>
  <Default Extension="jpeg" ContentType="image/jpeg"/>
  <Default Extension="mp4" ContentType="video/mp4"/>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5"/>
  </p:notesMasterIdLst>
  <p:sldIdLst>
    <p:sldId id="257" r:id="rId2"/>
    <p:sldId id="276" r:id="rId3"/>
    <p:sldId id="894" r:id="rId4"/>
    <p:sldId id="268" r:id="rId5"/>
    <p:sldId id="895" r:id="rId6"/>
    <p:sldId id="896" r:id="rId7"/>
    <p:sldId id="875" r:id="rId8"/>
    <p:sldId id="882" r:id="rId9"/>
    <p:sldId id="883" r:id="rId10"/>
    <p:sldId id="879" r:id="rId11"/>
    <p:sldId id="893" r:id="rId12"/>
    <p:sldId id="890" r:id="rId13"/>
    <p:sldId id="275"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4738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432"/>
    <p:restoredTop sz="69312"/>
  </p:normalViewPr>
  <p:slideViewPr>
    <p:cSldViewPr snapToGrid="0" snapToObjects="1">
      <p:cViewPr varScale="1">
        <p:scale>
          <a:sx n="83" d="100"/>
          <a:sy n="83" d="100"/>
        </p:scale>
        <p:origin x="992" y="200"/>
      </p:cViewPr>
      <p:guideLst/>
    </p:cSldViewPr>
  </p:slideViewPr>
  <p:notesTextViewPr>
    <p:cViewPr>
      <p:scale>
        <a:sx n="240" d="100"/>
        <a:sy n="24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01862C9-FAC9-334C-9FE6-70CBF428FA94}" type="datetimeFigureOut">
              <a:rPr lang="en-US" smtClean="0"/>
              <a:t>11/30/19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E2AAECF-D897-AB43-AB89-3C9D3A70B8B8}" type="slidenum">
              <a:rPr lang="en-US" smtClean="0"/>
              <a:t>‹#›</a:t>
            </a:fld>
            <a:endParaRPr lang="en-US"/>
          </a:p>
        </p:txBody>
      </p:sp>
    </p:spTree>
    <p:extLst>
      <p:ext uri="{BB962C8B-B14F-4D97-AF65-F5344CB8AC3E}">
        <p14:creationId xmlns:p14="http://schemas.microsoft.com/office/powerpoint/2010/main" val="42086879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An idea from dynamical systems -&gt; Extreme Events</a:t>
            </a:r>
          </a:p>
        </p:txBody>
      </p:sp>
      <p:sp>
        <p:nvSpPr>
          <p:cNvPr id="4" name="Slide Number Placeholder 3"/>
          <p:cNvSpPr>
            <a:spLocks noGrp="1"/>
          </p:cNvSpPr>
          <p:nvPr>
            <p:ph type="sldNum" sz="quarter" idx="5"/>
          </p:nvPr>
        </p:nvSpPr>
        <p:spPr/>
        <p:txBody>
          <a:bodyPr/>
          <a:lstStyle/>
          <a:p>
            <a:fld id="{04DFBC6F-A63D-7C44-AA93-BCD943B35A07}" type="slidenum">
              <a:rPr lang="en-US" smtClean="0"/>
              <a:t>1</a:t>
            </a:fld>
            <a:endParaRPr lang="en-US"/>
          </a:p>
        </p:txBody>
      </p:sp>
    </p:spTree>
    <p:extLst>
      <p:ext uri="{BB962C8B-B14F-4D97-AF65-F5344CB8AC3E}">
        <p14:creationId xmlns:p14="http://schemas.microsoft.com/office/powerpoint/2010/main" val="41469101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We used direct-adjoint iterations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State space: starts near EQ, transitions from low to high dissipation, and ends near TW.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physical space: This solution is qualitatively representative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4DFBC6F-A63D-7C44-AA93-BCD943B35A07}" type="slidenum">
              <a:rPr lang="en-US" smtClean="0"/>
              <a:t>10</a:t>
            </a:fld>
            <a:endParaRPr lang="en-US"/>
          </a:p>
        </p:txBody>
      </p:sp>
    </p:spTree>
    <p:extLst>
      <p:ext uri="{BB962C8B-B14F-4D97-AF65-F5344CB8AC3E}">
        <p14:creationId xmlns:p14="http://schemas.microsoft.com/office/powerpoint/2010/main" val="11593080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Two representative examples of EE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The diagonal structure show quantitative </a:t>
            </a:r>
            <a:r>
              <a:rPr lang="en-US" sz="1200" b="0" i="0" kern="1200" dirty="0" err="1">
                <a:solidFill>
                  <a:schemeClr val="tx1"/>
                </a:solidFill>
                <a:effectLst/>
                <a:latin typeface="+mn-lt"/>
                <a:ea typeface="+mn-ea"/>
                <a:cs typeface="+mn-cs"/>
              </a:rPr>
              <a:t>similary</a:t>
            </a:r>
            <a:r>
              <a:rPr lang="en-US" sz="1200" b="0" i="0" kern="1200" dirty="0">
                <a:solidFill>
                  <a:schemeClr val="tx1"/>
                </a:solidFill>
                <a:effectLst/>
                <a:latin typeface="+mn-lt"/>
                <a:ea typeface="+mn-ea"/>
                <a:cs typeface="+mn-cs"/>
              </a:rPr>
              <a:t> in the flow evolution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The turbulent trajectory follows the representative HC into the high D regime</a:t>
            </a:r>
          </a:p>
        </p:txBody>
      </p:sp>
      <p:sp>
        <p:nvSpPr>
          <p:cNvPr id="4" name="Slide Number Placeholder 3"/>
          <p:cNvSpPr>
            <a:spLocks noGrp="1"/>
          </p:cNvSpPr>
          <p:nvPr>
            <p:ph type="sldNum" sz="quarter" idx="5"/>
          </p:nvPr>
        </p:nvSpPr>
        <p:spPr/>
        <p:txBody>
          <a:bodyPr/>
          <a:lstStyle/>
          <a:p>
            <a:fld id="{04DFBC6F-A63D-7C44-AA93-BCD943B35A07}" type="slidenum">
              <a:rPr lang="en-US" smtClean="0"/>
              <a:t>11</a:t>
            </a:fld>
            <a:endParaRPr lang="en-US"/>
          </a:p>
        </p:txBody>
      </p:sp>
    </p:spTree>
    <p:extLst>
      <p:ext uri="{BB962C8B-B14F-4D97-AF65-F5344CB8AC3E}">
        <p14:creationId xmlns:p14="http://schemas.microsoft.com/office/powerpoint/2010/main" val="23918332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The results presented here also agree with the current state of the literature.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err="1">
                <a:solidFill>
                  <a:schemeClr val="tx1"/>
                </a:solidFill>
                <a:latin typeface="+mn-lt"/>
                <a:ea typeface="+mn-ea"/>
                <a:cs typeface="+mn-cs"/>
              </a:rPr>
              <a:t>Farazmand</a:t>
            </a:r>
            <a:r>
              <a:rPr lang="en-US" sz="1200" kern="1200" dirty="0">
                <a:solidFill>
                  <a:schemeClr val="tx1"/>
                </a:solidFill>
                <a:latin typeface="+mn-lt"/>
                <a:ea typeface="+mn-ea"/>
                <a:cs typeface="+mn-cs"/>
              </a:rPr>
              <a:t> and </a:t>
            </a:r>
            <a:r>
              <a:rPr lang="en-US" sz="1200" kern="1200" dirty="0" err="1">
                <a:solidFill>
                  <a:schemeClr val="tx1"/>
                </a:solidFill>
                <a:latin typeface="+mn-lt"/>
                <a:ea typeface="+mn-ea"/>
                <a:cs typeface="+mn-cs"/>
              </a:rPr>
              <a:t>Sapsis</a:t>
            </a:r>
            <a:r>
              <a:rPr lang="en-US" sz="1200" kern="1200" dirty="0">
                <a:solidFill>
                  <a:schemeClr val="tx1"/>
                </a:solidFill>
                <a:latin typeface="+mn-lt"/>
                <a:ea typeface="+mn-ea"/>
                <a:cs typeface="+mn-cs"/>
              </a:rPr>
              <a:t> (2018) present evidence that extreme events are mediated by the triad (1,0), (0,forcing) and their sum. They argue that extreme events can be predicted through looking at when the magnitude of the U(1,0) dips below a trigger values.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The heteroclinic found here exhibits this behavior as well, </a:t>
            </a:r>
            <a:r>
              <a:rPr lang="en-US" sz="1200" kern="1200" dirty="0" err="1">
                <a:solidFill>
                  <a:schemeClr val="tx1"/>
                </a:solidFill>
                <a:latin typeface="+mn-lt"/>
                <a:ea typeface="+mn-ea"/>
                <a:cs typeface="+mn-cs"/>
              </a:rPr>
              <a:t>excurring</a:t>
            </a:r>
            <a:r>
              <a:rPr lang="en-US" sz="1200" kern="1200" dirty="0">
                <a:solidFill>
                  <a:schemeClr val="tx1"/>
                </a:solidFill>
                <a:latin typeface="+mn-lt"/>
                <a:ea typeface="+mn-ea"/>
                <a:cs typeface="+mn-cs"/>
              </a:rPr>
              <a:t> into the high dissipation regime as U(1,0) dips below the trigger value.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4DFBC6F-A63D-7C44-AA93-BCD943B35A07}" type="slidenum">
              <a:rPr lang="en-US" smtClean="0"/>
              <a:t>12</a:t>
            </a:fld>
            <a:endParaRPr lang="en-US"/>
          </a:p>
        </p:txBody>
      </p:sp>
    </p:spTree>
    <p:extLst>
      <p:ext uri="{BB962C8B-B14F-4D97-AF65-F5344CB8AC3E}">
        <p14:creationId xmlns:p14="http://schemas.microsoft.com/office/powerpoint/2010/main" val="4879683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E2AAECF-D897-AB43-AB89-3C9D3A70B8B8}" type="slidenum">
              <a:rPr lang="en-US" smtClean="0"/>
              <a:t>13</a:t>
            </a:fld>
            <a:endParaRPr lang="en-US"/>
          </a:p>
        </p:txBody>
      </p:sp>
    </p:spTree>
    <p:extLst>
      <p:ext uri="{BB962C8B-B14F-4D97-AF65-F5344CB8AC3E}">
        <p14:creationId xmlns:p14="http://schemas.microsoft.com/office/powerpoint/2010/main" val="36362058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Extreme events is a very broad concept that applies to a lot of different systems</a:t>
            </a:r>
          </a:p>
          <a:p>
            <a:pPr marL="171450" indent="-171450">
              <a:buFont typeface="Arial" panose="020B0604020202020204" pitchFamily="34" charset="0"/>
              <a:buChar char="•"/>
            </a:pPr>
            <a:r>
              <a:rPr lang="en-US" dirty="0"/>
              <a:t>Important to us personally</a:t>
            </a:r>
          </a:p>
        </p:txBody>
      </p:sp>
      <p:sp>
        <p:nvSpPr>
          <p:cNvPr id="4" name="Slide Number Placeholder 3"/>
          <p:cNvSpPr>
            <a:spLocks noGrp="1"/>
          </p:cNvSpPr>
          <p:nvPr>
            <p:ph type="sldNum" sz="quarter" idx="5"/>
          </p:nvPr>
        </p:nvSpPr>
        <p:spPr/>
        <p:txBody>
          <a:bodyPr/>
          <a:lstStyle/>
          <a:p>
            <a:fld id="{9E2AAECF-D897-AB43-AB89-3C9D3A70B8B8}" type="slidenum">
              <a:rPr lang="en-US" smtClean="0"/>
              <a:t>2</a:t>
            </a:fld>
            <a:endParaRPr lang="en-US"/>
          </a:p>
        </p:txBody>
      </p:sp>
    </p:spTree>
    <p:extLst>
      <p:ext uri="{BB962C8B-B14F-4D97-AF65-F5344CB8AC3E}">
        <p14:creationId xmlns:p14="http://schemas.microsoft.com/office/powerpoint/2010/main" val="5545941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We are in 2D turbulence</a:t>
            </a:r>
          </a:p>
          <a:p>
            <a:pPr marL="171450" indent="-171450">
              <a:buFont typeface="Arial" panose="020B0604020202020204" pitchFamily="34" charset="0"/>
              <a:buChar char="•"/>
            </a:pPr>
            <a:r>
              <a:rPr lang="en-US" dirty="0"/>
              <a:t>The spikes in dissipation are irregular and deviate from the expected value</a:t>
            </a:r>
          </a:p>
        </p:txBody>
      </p:sp>
      <p:sp>
        <p:nvSpPr>
          <p:cNvPr id="4" name="Slide Number Placeholder 3"/>
          <p:cNvSpPr>
            <a:spLocks noGrp="1"/>
          </p:cNvSpPr>
          <p:nvPr>
            <p:ph type="sldNum" sz="quarter" idx="5"/>
          </p:nvPr>
        </p:nvSpPr>
        <p:spPr/>
        <p:txBody>
          <a:bodyPr/>
          <a:lstStyle/>
          <a:p>
            <a:fld id="{04DFBC6F-A63D-7C44-AA93-BCD943B35A07}" type="slidenum">
              <a:rPr lang="en-US" smtClean="0"/>
              <a:t>3</a:t>
            </a:fld>
            <a:endParaRPr lang="en-US"/>
          </a:p>
        </p:txBody>
      </p:sp>
    </p:spTree>
    <p:extLst>
      <p:ext uri="{BB962C8B-B14F-4D97-AF65-F5344CB8AC3E}">
        <p14:creationId xmlns:p14="http://schemas.microsoft.com/office/powerpoint/2010/main" val="26724269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Evolution in physical space -&gt; trajectories in a high dim state space</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Explain low dim </a:t>
            </a:r>
            <a:r>
              <a:rPr lang="en-US" dirty="0" err="1"/>
              <a:t>proj</a:t>
            </a:r>
            <a:endParaRPr lang="en-US" dirty="0"/>
          </a:p>
        </p:txBody>
      </p:sp>
      <p:sp>
        <p:nvSpPr>
          <p:cNvPr id="4" name="Slide Number Placeholder 3"/>
          <p:cNvSpPr>
            <a:spLocks noGrp="1"/>
          </p:cNvSpPr>
          <p:nvPr>
            <p:ph type="sldNum" sz="quarter" idx="5"/>
          </p:nvPr>
        </p:nvSpPr>
        <p:spPr/>
        <p:txBody>
          <a:bodyPr/>
          <a:lstStyle/>
          <a:p>
            <a:fld id="{04DFBC6F-A63D-7C44-AA93-BCD943B35A07}" type="slidenum">
              <a:rPr lang="en-US" smtClean="0"/>
              <a:t>4</a:t>
            </a:fld>
            <a:endParaRPr lang="en-US"/>
          </a:p>
        </p:txBody>
      </p:sp>
    </p:spTree>
    <p:extLst>
      <p:ext uri="{BB962C8B-B14F-4D97-AF65-F5344CB8AC3E}">
        <p14:creationId xmlns:p14="http://schemas.microsoft.com/office/powerpoint/2010/main" val="25930625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Physical origin of </a:t>
            </a:r>
            <a:r>
              <a:rPr lang="en-US" dirty="0" err="1"/>
              <a:t>ee</a:t>
            </a:r>
            <a:r>
              <a:rPr lang="en-US" dirty="0"/>
              <a:t> is </a:t>
            </a:r>
            <a:r>
              <a:rPr lang="en-US" dirty="0" err="1"/>
              <a:t>aligment</a:t>
            </a:r>
            <a:r>
              <a:rPr lang="en-US" dirty="0"/>
              <a:t> with forcing. Pumps energy in. </a:t>
            </a:r>
          </a:p>
        </p:txBody>
      </p:sp>
      <p:sp>
        <p:nvSpPr>
          <p:cNvPr id="4" name="Slide Number Placeholder 3"/>
          <p:cNvSpPr>
            <a:spLocks noGrp="1"/>
          </p:cNvSpPr>
          <p:nvPr>
            <p:ph type="sldNum" sz="quarter" idx="5"/>
          </p:nvPr>
        </p:nvSpPr>
        <p:spPr/>
        <p:txBody>
          <a:bodyPr/>
          <a:lstStyle/>
          <a:p>
            <a:fld id="{04DFBC6F-A63D-7C44-AA93-BCD943B35A07}" type="slidenum">
              <a:rPr lang="en-US" smtClean="0"/>
              <a:t>5</a:t>
            </a:fld>
            <a:endParaRPr lang="en-US"/>
          </a:p>
        </p:txBody>
      </p:sp>
    </p:spTree>
    <p:extLst>
      <p:ext uri="{BB962C8B-B14F-4D97-AF65-F5344CB8AC3E}">
        <p14:creationId xmlns:p14="http://schemas.microsoft.com/office/powerpoint/2010/main" val="30113823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causes high shear in the fluid, which leads to energy dissipation</a:t>
            </a:r>
          </a:p>
        </p:txBody>
      </p:sp>
      <p:sp>
        <p:nvSpPr>
          <p:cNvPr id="4" name="Slide Number Placeholder 3"/>
          <p:cNvSpPr>
            <a:spLocks noGrp="1"/>
          </p:cNvSpPr>
          <p:nvPr>
            <p:ph type="sldNum" sz="quarter" idx="5"/>
          </p:nvPr>
        </p:nvSpPr>
        <p:spPr/>
        <p:txBody>
          <a:bodyPr/>
          <a:lstStyle/>
          <a:p>
            <a:fld id="{04DFBC6F-A63D-7C44-AA93-BCD943B35A07}" type="slidenum">
              <a:rPr lang="en-US" smtClean="0"/>
              <a:t>6</a:t>
            </a:fld>
            <a:endParaRPr lang="en-US"/>
          </a:p>
        </p:txBody>
      </p:sp>
    </p:spTree>
    <p:extLst>
      <p:ext uri="{BB962C8B-B14F-4D97-AF65-F5344CB8AC3E}">
        <p14:creationId xmlns:p14="http://schemas.microsoft.com/office/powerpoint/2010/main" val="41297210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Turbulence can be thought of as a walk between neighborhoods</a:t>
            </a:r>
          </a:p>
          <a:p>
            <a:pPr marL="171450" indent="-171450">
              <a:buFont typeface="Arial" panose="020B0604020202020204" pitchFamily="34" charset="0"/>
              <a:buChar char="•"/>
            </a:pPr>
            <a:r>
              <a:rPr lang="en-US" dirty="0"/>
              <a:t>The relevant geometric objects here are the </a:t>
            </a:r>
            <a:r>
              <a:rPr lang="en-US" dirty="0" err="1"/>
              <a:t>hc</a:t>
            </a:r>
            <a:r>
              <a:rPr lang="en-US" dirty="0"/>
              <a:t>/ho connections that connect ECS</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04DFBC6F-A63D-7C44-AA93-BCD943B35A07}" type="slidenum">
              <a:rPr lang="en-US" smtClean="0"/>
              <a:t>7</a:t>
            </a:fld>
            <a:endParaRPr lang="en-US"/>
          </a:p>
        </p:txBody>
      </p:sp>
    </p:spTree>
    <p:extLst>
      <p:ext uri="{BB962C8B-B14F-4D97-AF65-F5344CB8AC3E}">
        <p14:creationId xmlns:p14="http://schemas.microsoft.com/office/powerpoint/2010/main" val="29122040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err="1"/>
              <a:t>Hc</a:t>
            </a:r>
            <a:r>
              <a:rPr lang="en-US" dirty="0"/>
              <a:t> have been conjectured to be related to extreme events</a:t>
            </a:r>
          </a:p>
        </p:txBody>
      </p:sp>
      <p:sp>
        <p:nvSpPr>
          <p:cNvPr id="4" name="Slide Number Placeholder 3"/>
          <p:cNvSpPr>
            <a:spLocks noGrp="1"/>
          </p:cNvSpPr>
          <p:nvPr>
            <p:ph type="sldNum" sz="quarter" idx="5"/>
          </p:nvPr>
        </p:nvSpPr>
        <p:spPr/>
        <p:txBody>
          <a:bodyPr/>
          <a:lstStyle/>
          <a:p>
            <a:fld id="{04DFBC6F-A63D-7C44-AA93-BCD943B35A07}" type="slidenum">
              <a:rPr lang="en-US" smtClean="0"/>
              <a:t>8</a:t>
            </a:fld>
            <a:endParaRPr lang="en-US"/>
          </a:p>
        </p:txBody>
      </p:sp>
    </p:spTree>
    <p:extLst>
      <p:ext uri="{BB962C8B-B14F-4D97-AF65-F5344CB8AC3E}">
        <p14:creationId xmlns:p14="http://schemas.microsoft.com/office/powerpoint/2010/main" val="2840611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These solutions are dynamically relevant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expect a parametrized family of connections between them</a:t>
            </a:r>
          </a:p>
        </p:txBody>
      </p:sp>
      <p:sp>
        <p:nvSpPr>
          <p:cNvPr id="4" name="Slide Number Placeholder 3"/>
          <p:cNvSpPr>
            <a:spLocks noGrp="1"/>
          </p:cNvSpPr>
          <p:nvPr>
            <p:ph type="sldNum" sz="quarter" idx="5"/>
          </p:nvPr>
        </p:nvSpPr>
        <p:spPr/>
        <p:txBody>
          <a:bodyPr/>
          <a:lstStyle/>
          <a:p>
            <a:fld id="{04DFBC6F-A63D-7C44-AA93-BCD943B35A07}" type="slidenum">
              <a:rPr lang="en-US" smtClean="0"/>
              <a:t>9</a:t>
            </a:fld>
            <a:endParaRPr lang="en-US"/>
          </a:p>
        </p:txBody>
      </p:sp>
    </p:spTree>
    <p:extLst>
      <p:ext uri="{BB962C8B-B14F-4D97-AF65-F5344CB8AC3E}">
        <p14:creationId xmlns:p14="http://schemas.microsoft.com/office/powerpoint/2010/main" val="22421273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2821B-7A97-BD4B-8767-B8A2E279DD4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682ABB0-C10E-5E4C-893D-0136DA74142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44E55EF-870D-D043-B400-6D895139A823}"/>
              </a:ext>
            </a:extLst>
          </p:cNvPr>
          <p:cNvSpPr>
            <a:spLocks noGrp="1"/>
          </p:cNvSpPr>
          <p:nvPr>
            <p:ph type="dt" sz="half" idx="10"/>
          </p:nvPr>
        </p:nvSpPr>
        <p:spPr/>
        <p:txBody>
          <a:bodyPr/>
          <a:lstStyle/>
          <a:p>
            <a:fld id="{63158869-BA19-704A-A1D5-2058E6C330AA}" type="datetimeFigureOut">
              <a:rPr lang="en-US" smtClean="0"/>
              <a:t>11/30/19</a:t>
            </a:fld>
            <a:endParaRPr lang="en-US"/>
          </a:p>
        </p:txBody>
      </p:sp>
      <p:sp>
        <p:nvSpPr>
          <p:cNvPr id="5" name="Footer Placeholder 4">
            <a:extLst>
              <a:ext uri="{FF2B5EF4-FFF2-40B4-BE49-F238E27FC236}">
                <a16:creationId xmlns:a16="http://schemas.microsoft.com/office/drawing/2014/main" id="{A045F3A7-D810-7A4A-AB9B-8BBA5CBDFCA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A6742F5-CECC-4248-9D4E-389DDC72F809}"/>
              </a:ext>
            </a:extLst>
          </p:cNvPr>
          <p:cNvSpPr>
            <a:spLocks noGrp="1"/>
          </p:cNvSpPr>
          <p:nvPr>
            <p:ph type="sldNum" sz="quarter" idx="12"/>
          </p:nvPr>
        </p:nvSpPr>
        <p:spPr/>
        <p:txBody>
          <a:bodyPr/>
          <a:lstStyle/>
          <a:p>
            <a:fld id="{43266D93-7097-F446-A479-133E1F1C00AC}" type="slidenum">
              <a:rPr lang="en-US" smtClean="0"/>
              <a:t>‹#›</a:t>
            </a:fld>
            <a:endParaRPr lang="en-US"/>
          </a:p>
        </p:txBody>
      </p:sp>
    </p:spTree>
    <p:extLst>
      <p:ext uri="{BB962C8B-B14F-4D97-AF65-F5344CB8AC3E}">
        <p14:creationId xmlns:p14="http://schemas.microsoft.com/office/powerpoint/2010/main" val="30139369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6CADD-C01B-6943-8C53-44300B3BD05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AAB3C3B-E3CC-8543-A6CA-0E6FBF9144D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5DE2376-73EA-B748-94AA-6906B1147B32}"/>
              </a:ext>
            </a:extLst>
          </p:cNvPr>
          <p:cNvSpPr>
            <a:spLocks noGrp="1"/>
          </p:cNvSpPr>
          <p:nvPr>
            <p:ph type="dt" sz="half" idx="10"/>
          </p:nvPr>
        </p:nvSpPr>
        <p:spPr/>
        <p:txBody>
          <a:bodyPr/>
          <a:lstStyle/>
          <a:p>
            <a:fld id="{63158869-BA19-704A-A1D5-2058E6C330AA}" type="datetimeFigureOut">
              <a:rPr lang="en-US" smtClean="0"/>
              <a:t>11/30/19</a:t>
            </a:fld>
            <a:endParaRPr lang="en-US"/>
          </a:p>
        </p:txBody>
      </p:sp>
      <p:sp>
        <p:nvSpPr>
          <p:cNvPr id="5" name="Footer Placeholder 4">
            <a:extLst>
              <a:ext uri="{FF2B5EF4-FFF2-40B4-BE49-F238E27FC236}">
                <a16:creationId xmlns:a16="http://schemas.microsoft.com/office/drawing/2014/main" id="{B8B6FBD4-17DD-C74B-9CFA-D06440B2383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B5BE71-F294-E449-A7B4-A0CEA347D6B4}"/>
              </a:ext>
            </a:extLst>
          </p:cNvPr>
          <p:cNvSpPr>
            <a:spLocks noGrp="1"/>
          </p:cNvSpPr>
          <p:nvPr>
            <p:ph type="sldNum" sz="quarter" idx="12"/>
          </p:nvPr>
        </p:nvSpPr>
        <p:spPr/>
        <p:txBody>
          <a:bodyPr/>
          <a:lstStyle/>
          <a:p>
            <a:fld id="{43266D93-7097-F446-A479-133E1F1C00AC}" type="slidenum">
              <a:rPr lang="en-US" smtClean="0"/>
              <a:t>‹#›</a:t>
            </a:fld>
            <a:endParaRPr lang="en-US"/>
          </a:p>
        </p:txBody>
      </p:sp>
    </p:spTree>
    <p:extLst>
      <p:ext uri="{BB962C8B-B14F-4D97-AF65-F5344CB8AC3E}">
        <p14:creationId xmlns:p14="http://schemas.microsoft.com/office/powerpoint/2010/main" val="38612897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8C3C68A-D1A4-E04B-84C8-731C6524453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E4FAA66-173B-B34D-8E63-9173C392B30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A874568-ADBC-8C44-AFF8-C2F7AD452758}"/>
              </a:ext>
            </a:extLst>
          </p:cNvPr>
          <p:cNvSpPr>
            <a:spLocks noGrp="1"/>
          </p:cNvSpPr>
          <p:nvPr>
            <p:ph type="dt" sz="half" idx="10"/>
          </p:nvPr>
        </p:nvSpPr>
        <p:spPr/>
        <p:txBody>
          <a:bodyPr/>
          <a:lstStyle/>
          <a:p>
            <a:fld id="{63158869-BA19-704A-A1D5-2058E6C330AA}" type="datetimeFigureOut">
              <a:rPr lang="en-US" smtClean="0"/>
              <a:t>11/30/19</a:t>
            </a:fld>
            <a:endParaRPr lang="en-US"/>
          </a:p>
        </p:txBody>
      </p:sp>
      <p:sp>
        <p:nvSpPr>
          <p:cNvPr id="5" name="Footer Placeholder 4">
            <a:extLst>
              <a:ext uri="{FF2B5EF4-FFF2-40B4-BE49-F238E27FC236}">
                <a16:creationId xmlns:a16="http://schemas.microsoft.com/office/drawing/2014/main" id="{233A6F0B-CAAF-9C48-9F26-38C7BADC8C9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1F1990F-5516-314C-B8F6-47AD927BA417}"/>
              </a:ext>
            </a:extLst>
          </p:cNvPr>
          <p:cNvSpPr>
            <a:spLocks noGrp="1"/>
          </p:cNvSpPr>
          <p:nvPr>
            <p:ph type="sldNum" sz="quarter" idx="12"/>
          </p:nvPr>
        </p:nvSpPr>
        <p:spPr/>
        <p:txBody>
          <a:bodyPr/>
          <a:lstStyle/>
          <a:p>
            <a:fld id="{43266D93-7097-F446-A479-133E1F1C00AC}" type="slidenum">
              <a:rPr lang="en-US" smtClean="0"/>
              <a:t>‹#›</a:t>
            </a:fld>
            <a:endParaRPr lang="en-US"/>
          </a:p>
        </p:txBody>
      </p:sp>
    </p:spTree>
    <p:extLst>
      <p:ext uri="{BB962C8B-B14F-4D97-AF65-F5344CB8AC3E}">
        <p14:creationId xmlns:p14="http://schemas.microsoft.com/office/powerpoint/2010/main" val="869931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3BA503-7B48-2546-B06F-99FA82416CC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4B397C1-55B3-4240-A294-F3B903C499F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5B842D4-4B6D-D54D-96A2-C28AB0264435}"/>
              </a:ext>
            </a:extLst>
          </p:cNvPr>
          <p:cNvSpPr>
            <a:spLocks noGrp="1"/>
          </p:cNvSpPr>
          <p:nvPr>
            <p:ph type="dt" sz="half" idx="10"/>
          </p:nvPr>
        </p:nvSpPr>
        <p:spPr/>
        <p:txBody>
          <a:bodyPr/>
          <a:lstStyle/>
          <a:p>
            <a:fld id="{63158869-BA19-704A-A1D5-2058E6C330AA}" type="datetimeFigureOut">
              <a:rPr lang="en-US" smtClean="0"/>
              <a:t>11/30/19</a:t>
            </a:fld>
            <a:endParaRPr lang="en-US"/>
          </a:p>
        </p:txBody>
      </p:sp>
      <p:sp>
        <p:nvSpPr>
          <p:cNvPr id="5" name="Footer Placeholder 4">
            <a:extLst>
              <a:ext uri="{FF2B5EF4-FFF2-40B4-BE49-F238E27FC236}">
                <a16:creationId xmlns:a16="http://schemas.microsoft.com/office/drawing/2014/main" id="{91A1F7D3-4440-E64E-A781-A87423B9D0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54B4FBE-9551-C246-8E84-EE23C320772C}"/>
              </a:ext>
            </a:extLst>
          </p:cNvPr>
          <p:cNvSpPr>
            <a:spLocks noGrp="1"/>
          </p:cNvSpPr>
          <p:nvPr>
            <p:ph type="sldNum" sz="quarter" idx="12"/>
          </p:nvPr>
        </p:nvSpPr>
        <p:spPr/>
        <p:txBody>
          <a:bodyPr/>
          <a:lstStyle/>
          <a:p>
            <a:fld id="{43266D93-7097-F446-A479-133E1F1C00AC}" type="slidenum">
              <a:rPr lang="en-US" smtClean="0"/>
              <a:t>‹#›</a:t>
            </a:fld>
            <a:endParaRPr lang="en-US"/>
          </a:p>
        </p:txBody>
      </p:sp>
    </p:spTree>
    <p:extLst>
      <p:ext uri="{BB962C8B-B14F-4D97-AF65-F5344CB8AC3E}">
        <p14:creationId xmlns:p14="http://schemas.microsoft.com/office/powerpoint/2010/main" val="31937239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331B71-1B07-9541-87A7-BE0DDD3836F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C7E222E-CD73-244D-A52E-1C0EE0A4233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442D107-22CA-1C4B-A02B-167C438A399B}"/>
              </a:ext>
            </a:extLst>
          </p:cNvPr>
          <p:cNvSpPr>
            <a:spLocks noGrp="1"/>
          </p:cNvSpPr>
          <p:nvPr>
            <p:ph type="dt" sz="half" idx="10"/>
          </p:nvPr>
        </p:nvSpPr>
        <p:spPr/>
        <p:txBody>
          <a:bodyPr/>
          <a:lstStyle/>
          <a:p>
            <a:fld id="{63158869-BA19-704A-A1D5-2058E6C330AA}" type="datetimeFigureOut">
              <a:rPr lang="en-US" smtClean="0"/>
              <a:t>11/30/19</a:t>
            </a:fld>
            <a:endParaRPr lang="en-US"/>
          </a:p>
        </p:txBody>
      </p:sp>
      <p:sp>
        <p:nvSpPr>
          <p:cNvPr id="5" name="Footer Placeholder 4">
            <a:extLst>
              <a:ext uri="{FF2B5EF4-FFF2-40B4-BE49-F238E27FC236}">
                <a16:creationId xmlns:a16="http://schemas.microsoft.com/office/drawing/2014/main" id="{8B1263BF-06FD-3348-B01B-03B835F47DD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4E0BA38-C0DD-2C45-8AA0-973A6D4385B9}"/>
              </a:ext>
            </a:extLst>
          </p:cNvPr>
          <p:cNvSpPr>
            <a:spLocks noGrp="1"/>
          </p:cNvSpPr>
          <p:nvPr>
            <p:ph type="sldNum" sz="quarter" idx="12"/>
          </p:nvPr>
        </p:nvSpPr>
        <p:spPr/>
        <p:txBody>
          <a:bodyPr/>
          <a:lstStyle/>
          <a:p>
            <a:fld id="{43266D93-7097-F446-A479-133E1F1C00AC}" type="slidenum">
              <a:rPr lang="en-US" smtClean="0"/>
              <a:t>‹#›</a:t>
            </a:fld>
            <a:endParaRPr lang="en-US"/>
          </a:p>
        </p:txBody>
      </p:sp>
    </p:spTree>
    <p:extLst>
      <p:ext uri="{BB962C8B-B14F-4D97-AF65-F5344CB8AC3E}">
        <p14:creationId xmlns:p14="http://schemas.microsoft.com/office/powerpoint/2010/main" val="21684117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8EA658-DEE9-AB42-9A4D-3E0B6C689D6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E88B09A-6080-4641-B3F1-9383DDDCD8E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126A7FC-234E-EA41-AB3F-7EC1C4DD469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CBEFC04-0B5C-F445-99E0-BE3F7864C9CF}"/>
              </a:ext>
            </a:extLst>
          </p:cNvPr>
          <p:cNvSpPr>
            <a:spLocks noGrp="1"/>
          </p:cNvSpPr>
          <p:nvPr>
            <p:ph type="dt" sz="half" idx="10"/>
          </p:nvPr>
        </p:nvSpPr>
        <p:spPr/>
        <p:txBody>
          <a:bodyPr/>
          <a:lstStyle/>
          <a:p>
            <a:fld id="{63158869-BA19-704A-A1D5-2058E6C330AA}" type="datetimeFigureOut">
              <a:rPr lang="en-US" smtClean="0"/>
              <a:t>11/30/19</a:t>
            </a:fld>
            <a:endParaRPr lang="en-US"/>
          </a:p>
        </p:txBody>
      </p:sp>
      <p:sp>
        <p:nvSpPr>
          <p:cNvPr id="6" name="Footer Placeholder 5">
            <a:extLst>
              <a:ext uri="{FF2B5EF4-FFF2-40B4-BE49-F238E27FC236}">
                <a16:creationId xmlns:a16="http://schemas.microsoft.com/office/drawing/2014/main" id="{31FDB114-2F0F-2C47-B746-33D36D0637E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19619E5-B665-1B48-B194-1C96983218C1}"/>
              </a:ext>
            </a:extLst>
          </p:cNvPr>
          <p:cNvSpPr>
            <a:spLocks noGrp="1"/>
          </p:cNvSpPr>
          <p:nvPr>
            <p:ph type="sldNum" sz="quarter" idx="12"/>
          </p:nvPr>
        </p:nvSpPr>
        <p:spPr/>
        <p:txBody>
          <a:bodyPr/>
          <a:lstStyle/>
          <a:p>
            <a:fld id="{43266D93-7097-F446-A479-133E1F1C00AC}" type="slidenum">
              <a:rPr lang="en-US" smtClean="0"/>
              <a:t>‹#›</a:t>
            </a:fld>
            <a:endParaRPr lang="en-US"/>
          </a:p>
        </p:txBody>
      </p:sp>
    </p:spTree>
    <p:extLst>
      <p:ext uri="{BB962C8B-B14F-4D97-AF65-F5344CB8AC3E}">
        <p14:creationId xmlns:p14="http://schemas.microsoft.com/office/powerpoint/2010/main" val="26308277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ACDFBE-C2FF-7C45-A64D-5D5D0DB915F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361D7F6-EEC4-1F41-835C-747EC0DCA34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5C35792-8ABF-3D4D-AEAC-45160A7F994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6068F9D-4641-AB4C-9AE6-1D6CF4C0785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D0D8859-FC6B-5B43-B9FF-F49249B4394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7766530-DB5E-D442-A453-3BD86BCAA456}"/>
              </a:ext>
            </a:extLst>
          </p:cNvPr>
          <p:cNvSpPr>
            <a:spLocks noGrp="1"/>
          </p:cNvSpPr>
          <p:nvPr>
            <p:ph type="dt" sz="half" idx="10"/>
          </p:nvPr>
        </p:nvSpPr>
        <p:spPr/>
        <p:txBody>
          <a:bodyPr/>
          <a:lstStyle/>
          <a:p>
            <a:fld id="{63158869-BA19-704A-A1D5-2058E6C330AA}" type="datetimeFigureOut">
              <a:rPr lang="en-US" smtClean="0"/>
              <a:t>11/30/19</a:t>
            </a:fld>
            <a:endParaRPr lang="en-US"/>
          </a:p>
        </p:txBody>
      </p:sp>
      <p:sp>
        <p:nvSpPr>
          <p:cNvPr id="8" name="Footer Placeholder 7">
            <a:extLst>
              <a:ext uri="{FF2B5EF4-FFF2-40B4-BE49-F238E27FC236}">
                <a16:creationId xmlns:a16="http://schemas.microsoft.com/office/drawing/2014/main" id="{F9C431EB-85AE-B243-AB56-B3D4CA83B89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5D18BA6-4ED1-A14A-975F-FBAD6BC58837}"/>
              </a:ext>
            </a:extLst>
          </p:cNvPr>
          <p:cNvSpPr>
            <a:spLocks noGrp="1"/>
          </p:cNvSpPr>
          <p:nvPr>
            <p:ph type="sldNum" sz="quarter" idx="12"/>
          </p:nvPr>
        </p:nvSpPr>
        <p:spPr/>
        <p:txBody>
          <a:bodyPr/>
          <a:lstStyle/>
          <a:p>
            <a:fld id="{43266D93-7097-F446-A479-133E1F1C00AC}" type="slidenum">
              <a:rPr lang="en-US" smtClean="0"/>
              <a:t>‹#›</a:t>
            </a:fld>
            <a:endParaRPr lang="en-US"/>
          </a:p>
        </p:txBody>
      </p:sp>
    </p:spTree>
    <p:extLst>
      <p:ext uri="{BB962C8B-B14F-4D97-AF65-F5344CB8AC3E}">
        <p14:creationId xmlns:p14="http://schemas.microsoft.com/office/powerpoint/2010/main" val="22460833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5652E4-9FAE-9840-B964-27BB57A059E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FDBFC07-6F1E-AC40-90F5-2E42915AD3DB}"/>
              </a:ext>
            </a:extLst>
          </p:cNvPr>
          <p:cNvSpPr>
            <a:spLocks noGrp="1"/>
          </p:cNvSpPr>
          <p:nvPr>
            <p:ph type="dt" sz="half" idx="10"/>
          </p:nvPr>
        </p:nvSpPr>
        <p:spPr/>
        <p:txBody>
          <a:bodyPr/>
          <a:lstStyle/>
          <a:p>
            <a:fld id="{63158869-BA19-704A-A1D5-2058E6C330AA}" type="datetimeFigureOut">
              <a:rPr lang="en-US" smtClean="0"/>
              <a:t>11/30/19</a:t>
            </a:fld>
            <a:endParaRPr lang="en-US"/>
          </a:p>
        </p:txBody>
      </p:sp>
      <p:sp>
        <p:nvSpPr>
          <p:cNvPr id="4" name="Footer Placeholder 3">
            <a:extLst>
              <a:ext uri="{FF2B5EF4-FFF2-40B4-BE49-F238E27FC236}">
                <a16:creationId xmlns:a16="http://schemas.microsoft.com/office/drawing/2014/main" id="{B9D50DC1-28F1-F648-9B0F-8B0D4D6CBAB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128761A-D830-FF4D-B9B1-1453BB2C8519}"/>
              </a:ext>
            </a:extLst>
          </p:cNvPr>
          <p:cNvSpPr>
            <a:spLocks noGrp="1"/>
          </p:cNvSpPr>
          <p:nvPr>
            <p:ph type="sldNum" sz="quarter" idx="12"/>
          </p:nvPr>
        </p:nvSpPr>
        <p:spPr/>
        <p:txBody>
          <a:bodyPr/>
          <a:lstStyle/>
          <a:p>
            <a:fld id="{43266D93-7097-F446-A479-133E1F1C00AC}" type="slidenum">
              <a:rPr lang="en-US" smtClean="0"/>
              <a:t>‹#›</a:t>
            </a:fld>
            <a:endParaRPr lang="en-US"/>
          </a:p>
        </p:txBody>
      </p:sp>
    </p:spTree>
    <p:extLst>
      <p:ext uri="{BB962C8B-B14F-4D97-AF65-F5344CB8AC3E}">
        <p14:creationId xmlns:p14="http://schemas.microsoft.com/office/powerpoint/2010/main" val="20690684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6F2D978-6DBC-4342-B9FF-E662B32B9E72}"/>
              </a:ext>
            </a:extLst>
          </p:cNvPr>
          <p:cNvSpPr>
            <a:spLocks noGrp="1"/>
          </p:cNvSpPr>
          <p:nvPr>
            <p:ph type="dt" sz="half" idx="10"/>
          </p:nvPr>
        </p:nvSpPr>
        <p:spPr/>
        <p:txBody>
          <a:bodyPr/>
          <a:lstStyle/>
          <a:p>
            <a:fld id="{63158869-BA19-704A-A1D5-2058E6C330AA}" type="datetimeFigureOut">
              <a:rPr lang="en-US" smtClean="0"/>
              <a:t>11/30/19</a:t>
            </a:fld>
            <a:endParaRPr lang="en-US"/>
          </a:p>
        </p:txBody>
      </p:sp>
      <p:sp>
        <p:nvSpPr>
          <p:cNvPr id="3" name="Footer Placeholder 2">
            <a:extLst>
              <a:ext uri="{FF2B5EF4-FFF2-40B4-BE49-F238E27FC236}">
                <a16:creationId xmlns:a16="http://schemas.microsoft.com/office/drawing/2014/main" id="{4F9AFE6B-DE05-6D47-968A-B50BF8B4A7B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78E0AC4-0188-1D45-8F95-0F94B270B74F}"/>
              </a:ext>
            </a:extLst>
          </p:cNvPr>
          <p:cNvSpPr>
            <a:spLocks noGrp="1"/>
          </p:cNvSpPr>
          <p:nvPr>
            <p:ph type="sldNum" sz="quarter" idx="12"/>
          </p:nvPr>
        </p:nvSpPr>
        <p:spPr/>
        <p:txBody>
          <a:bodyPr/>
          <a:lstStyle/>
          <a:p>
            <a:fld id="{43266D93-7097-F446-A479-133E1F1C00AC}" type="slidenum">
              <a:rPr lang="en-US" smtClean="0"/>
              <a:t>‹#›</a:t>
            </a:fld>
            <a:endParaRPr lang="en-US"/>
          </a:p>
        </p:txBody>
      </p:sp>
    </p:spTree>
    <p:extLst>
      <p:ext uri="{BB962C8B-B14F-4D97-AF65-F5344CB8AC3E}">
        <p14:creationId xmlns:p14="http://schemas.microsoft.com/office/powerpoint/2010/main" val="16740511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80091-B3EF-7C4D-AAA1-6C85B59EC62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596B3BA-9A89-1143-BF7E-224C6E95DE1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6ABBDDB-9C9A-1B48-9B3D-C393D054061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ECA32AF-53F3-4745-8EE8-9F6D2FD565FF}"/>
              </a:ext>
            </a:extLst>
          </p:cNvPr>
          <p:cNvSpPr>
            <a:spLocks noGrp="1"/>
          </p:cNvSpPr>
          <p:nvPr>
            <p:ph type="dt" sz="half" idx="10"/>
          </p:nvPr>
        </p:nvSpPr>
        <p:spPr/>
        <p:txBody>
          <a:bodyPr/>
          <a:lstStyle/>
          <a:p>
            <a:fld id="{63158869-BA19-704A-A1D5-2058E6C330AA}" type="datetimeFigureOut">
              <a:rPr lang="en-US" smtClean="0"/>
              <a:t>11/30/19</a:t>
            </a:fld>
            <a:endParaRPr lang="en-US"/>
          </a:p>
        </p:txBody>
      </p:sp>
      <p:sp>
        <p:nvSpPr>
          <p:cNvPr id="6" name="Footer Placeholder 5">
            <a:extLst>
              <a:ext uri="{FF2B5EF4-FFF2-40B4-BE49-F238E27FC236}">
                <a16:creationId xmlns:a16="http://schemas.microsoft.com/office/drawing/2014/main" id="{C775C9B4-BC78-3141-BDB8-61063850409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EBFC4E2-A2E7-0E4D-BDB8-D96CBC84ED43}"/>
              </a:ext>
            </a:extLst>
          </p:cNvPr>
          <p:cNvSpPr>
            <a:spLocks noGrp="1"/>
          </p:cNvSpPr>
          <p:nvPr>
            <p:ph type="sldNum" sz="quarter" idx="12"/>
          </p:nvPr>
        </p:nvSpPr>
        <p:spPr/>
        <p:txBody>
          <a:bodyPr/>
          <a:lstStyle/>
          <a:p>
            <a:fld id="{43266D93-7097-F446-A479-133E1F1C00AC}" type="slidenum">
              <a:rPr lang="en-US" smtClean="0"/>
              <a:t>‹#›</a:t>
            </a:fld>
            <a:endParaRPr lang="en-US"/>
          </a:p>
        </p:txBody>
      </p:sp>
    </p:spTree>
    <p:extLst>
      <p:ext uri="{BB962C8B-B14F-4D97-AF65-F5344CB8AC3E}">
        <p14:creationId xmlns:p14="http://schemas.microsoft.com/office/powerpoint/2010/main" val="19490716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E25D8F-2358-2C46-8FD7-860F4202409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0E80823-45F1-6944-9074-058607E26C7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B56D65C-F2E0-CF49-860D-19F16FBBA29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4455F80-1F13-E142-83F2-B13EFE421274}"/>
              </a:ext>
            </a:extLst>
          </p:cNvPr>
          <p:cNvSpPr>
            <a:spLocks noGrp="1"/>
          </p:cNvSpPr>
          <p:nvPr>
            <p:ph type="dt" sz="half" idx="10"/>
          </p:nvPr>
        </p:nvSpPr>
        <p:spPr/>
        <p:txBody>
          <a:bodyPr/>
          <a:lstStyle/>
          <a:p>
            <a:fld id="{63158869-BA19-704A-A1D5-2058E6C330AA}" type="datetimeFigureOut">
              <a:rPr lang="en-US" smtClean="0"/>
              <a:t>11/30/19</a:t>
            </a:fld>
            <a:endParaRPr lang="en-US"/>
          </a:p>
        </p:txBody>
      </p:sp>
      <p:sp>
        <p:nvSpPr>
          <p:cNvPr id="6" name="Footer Placeholder 5">
            <a:extLst>
              <a:ext uri="{FF2B5EF4-FFF2-40B4-BE49-F238E27FC236}">
                <a16:creationId xmlns:a16="http://schemas.microsoft.com/office/drawing/2014/main" id="{E4B50A5A-3913-5343-8A04-C1458FB002D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3630197-A883-C943-8218-D4E67BE4C14A}"/>
              </a:ext>
            </a:extLst>
          </p:cNvPr>
          <p:cNvSpPr>
            <a:spLocks noGrp="1"/>
          </p:cNvSpPr>
          <p:nvPr>
            <p:ph type="sldNum" sz="quarter" idx="12"/>
          </p:nvPr>
        </p:nvSpPr>
        <p:spPr/>
        <p:txBody>
          <a:bodyPr/>
          <a:lstStyle/>
          <a:p>
            <a:fld id="{43266D93-7097-F446-A479-133E1F1C00AC}" type="slidenum">
              <a:rPr lang="en-US" smtClean="0"/>
              <a:t>‹#›</a:t>
            </a:fld>
            <a:endParaRPr lang="en-US"/>
          </a:p>
        </p:txBody>
      </p:sp>
    </p:spTree>
    <p:extLst>
      <p:ext uri="{BB962C8B-B14F-4D97-AF65-F5344CB8AC3E}">
        <p14:creationId xmlns:p14="http://schemas.microsoft.com/office/powerpoint/2010/main" val="39559574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CF2D493-A8E0-EB43-8263-8BC98B6ABC6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3C4E948-75E6-5440-9BFA-ABDDEFB733D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8DAE57B-F250-C242-B0F7-07A98088B4A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158869-BA19-704A-A1D5-2058E6C330AA}" type="datetimeFigureOut">
              <a:rPr lang="en-US" smtClean="0"/>
              <a:t>11/30/19</a:t>
            </a:fld>
            <a:endParaRPr lang="en-US"/>
          </a:p>
        </p:txBody>
      </p:sp>
      <p:sp>
        <p:nvSpPr>
          <p:cNvPr id="5" name="Footer Placeholder 4">
            <a:extLst>
              <a:ext uri="{FF2B5EF4-FFF2-40B4-BE49-F238E27FC236}">
                <a16:creationId xmlns:a16="http://schemas.microsoft.com/office/drawing/2014/main" id="{CEA6523F-9BB3-B24E-9A6E-B2AAD38D05A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C8BA790-63E1-4648-85C2-9D2B8D96B94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3266D93-7097-F446-A479-133E1F1C00AC}" type="slidenum">
              <a:rPr lang="en-US" smtClean="0"/>
              <a:t>‹#›</a:t>
            </a:fld>
            <a:endParaRPr lang="en-US"/>
          </a:p>
        </p:txBody>
      </p:sp>
    </p:spTree>
    <p:extLst>
      <p:ext uri="{BB962C8B-B14F-4D97-AF65-F5344CB8AC3E}">
        <p14:creationId xmlns:p14="http://schemas.microsoft.com/office/powerpoint/2010/main" val="81923198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18.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emf"/><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4.tiff"/><Relationship Id="rId4" Type="http://schemas.openxmlformats.org/officeDocument/2006/relationships/image" Target="../media/image3.gif"/></Relationships>
</file>

<file path=ppt/slides/_rels/slide3.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9.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mp4"/><Relationship Id="rId1" Type="http://schemas.openxmlformats.org/officeDocument/2006/relationships/video" Target="NULL" TargetMode="External"/><Relationship Id="rId5" Type="http://schemas.openxmlformats.org/officeDocument/2006/relationships/image" Target="../media/image9.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mp4"/><Relationship Id="rId1" Type="http://schemas.openxmlformats.org/officeDocument/2006/relationships/video" Target="NULL" TargetMode="External"/><Relationship Id="rId5" Type="http://schemas.openxmlformats.org/officeDocument/2006/relationships/image" Target="../media/image10.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3.emf"/><Relationship Id="rId4" Type="http://schemas.openxmlformats.org/officeDocument/2006/relationships/image" Target="../media/image12.emf"/></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13.emf"/><Relationship Id="rId3" Type="http://schemas.openxmlformats.org/officeDocument/2006/relationships/image" Target="../media/image15.png"/><Relationship Id="rId7" Type="http://schemas.openxmlformats.org/officeDocument/2006/relationships/image" Target="../media/image12.emf"/><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1.emf"/><Relationship Id="rId5" Type="http://schemas.openxmlformats.org/officeDocument/2006/relationships/image" Target="../media/image17.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3E66D8-D59C-3E47-BD9D-DAFD22CEE4B2}"/>
              </a:ext>
            </a:extLst>
          </p:cNvPr>
          <p:cNvSpPr>
            <a:spLocks noGrp="1"/>
          </p:cNvSpPr>
          <p:nvPr>
            <p:ph type="ctrTitle"/>
          </p:nvPr>
        </p:nvSpPr>
        <p:spPr>
          <a:xfrm>
            <a:off x="1161737" y="604236"/>
            <a:ext cx="9868525" cy="2006229"/>
          </a:xfrm>
        </p:spPr>
        <p:txBody>
          <a:bodyPr>
            <a:noAutofit/>
          </a:bodyPr>
          <a:lstStyle/>
          <a:p>
            <a:r>
              <a:rPr lang="en-US" sz="4400" dirty="0">
                <a:solidFill>
                  <a:schemeClr val="bg2">
                    <a:lumMod val="10000"/>
                  </a:schemeClr>
                </a:solidFill>
              </a:rPr>
              <a:t>Heteroclinic Connections as Predictors of Extreme Events in Weakly Turbulent Flow</a:t>
            </a:r>
          </a:p>
        </p:txBody>
      </p:sp>
      <p:pic>
        <p:nvPicPr>
          <p:cNvPr id="9" name="Picture 8">
            <a:extLst>
              <a:ext uri="{FF2B5EF4-FFF2-40B4-BE49-F238E27FC236}">
                <a16:creationId xmlns:a16="http://schemas.microsoft.com/office/drawing/2014/main" id="{89869DE6-35DD-C149-B588-9AE6C7C27F7E}"/>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200388" y="4898448"/>
            <a:ext cx="3791222" cy="955388"/>
          </a:xfrm>
          <a:prstGeom prst="rect">
            <a:avLst/>
          </a:prstGeom>
        </p:spPr>
      </p:pic>
      <p:sp>
        <p:nvSpPr>
          <p:cNvPr id="12" name="TextBox 11">
            <a:extLst>
              <a:ext uri="{FF2B5EF4-FFF2-40B4-BE49-F238E27FC236}">
                <a16:creationId xmlns:a16="http://schemas.microsoft.com/office/drawing/2014/main" id="{E4DAFE02-DA55-7442-B7A0-999D8F1DBC1D}"/>
              </a:ext>
            </a:extLst>
          </p:cNvPr>
          <p:cNvSpPr txBox="1"/>
          <p:nvPr/>
        </p:nvSpPr>
        <p:spPr>
          <a:xfrm>
            <a:off x="-1" y="4112558"/>
            <a:ext cx="12192000" cy="400110"/>
          </a:xfrm>
          <a:prstGeom prst="rect">
            <a:avLst/>
          </a:prstGeom>
          <a:solidFill>
            <a:schemeClr val="tx2">
              <a:lumMod val="20000"/>
              <a:lumOff val="80000"/>
            </a:schemeClr>
          </a:solidFill>
        </p:spPr>
        <p:txBody>
          <a:bodyPr wrap="square" rtlCol="0">
            <a:spAutoFit/>
          </a:bodyPr>
          <a:lstStyle/>
          <a:p>
            <a:pPr algn="ctr"/>
            <a:r>
              <a:rPr lang="en-US" sz="2000" dirty="0">
                <a:latin typeface="+mj-lt"/>
              </a:rPr>
              <a:t>Joshua Pughe-Sanford and Roman Grigoriev</a:t>
            </a:r>
          </a:p>
        </p:txBody>
      </p:sp>
      <p:sp>
        <p:nvSpPr>
          <p:cNvPr id="8" name="Rectangle 3">
            <a:extLst>
              <a:ext uri="{FF2B5EF4-FFF2-40B4-BE49-F238E27FC236}">
                <a16:creationId xmlns:a16="http://schemas.microsoft.com/office/drawing/2014/main" id="{72661388-55DB-E446-844D-6FBDA30B2120}"/>
              </a:ext>
            </a:extLst>
          </p:cNvPr>
          <p:cNvSpPr>
            <a:spLocks noChangeArrowheads="1"/>
          </p:cNvSpPr>
          <p:nvPr/>
        </p:nvSpPr>
        <p:spPr bwMode="auto">
          <a:xfrm>
            <a:off x="0" y="6254238"/>
            <a:ext cx="12192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3600">
                <a:solidFill>
                  <a:schemeClr val="tx1"/>
                </a:solidFill>
                <a:latin typeface="Arial" panose="020B0604020202020204" pitchFamily="34" charset="0"/>
                <a:cs typeface="Arial" panose="020B0604020202020204" pitchFamily="34" charset="0"/>
              </a:defRPr>
            </a:lvl1pPr>
            <a:lvl2pPr marL="742950" indent="-285750" eaLnBrk="0" hangingPunct="0">
              <a:defRPr sz="3600">
                <a:solidFill>
                  <a:schemeClr val="tx1"/>
                </a:solidFill>
                <a:latin typeface="Arial" panose="020B0604020202020204" pitchFamily="34" charset="0"/>
                <a:cs typeface="Arial" panose="020B0604020202020204" pitchFamily="34" charset="0"/>
              </a:defRPr>
            </a:lvl2pPr>
            <a:lvl3pPr marL="1143000" indent="-228600" eaLnBrk="0" hangingPunct="0">
              <a:defRPr sz="3600">
                <a:solidFill>
                  <a:schemeClr val="tx1"/>
                </a:solidFill>
                <a:latin typeface="Arial" panose="020B0604020202020204" pitchFamily="34" charset="0"/>
                <a:cs typeface="Arial" panose="020B0604020202020204" pitchFamily="34" charset="0"/>
              </a:defRPr>
            </a:lvl3pPr>
            <a:lvl4pPr marL="1600200" indent="-228600" eaLnBrk="0" hangingPunct="0">
              <a:defRPr sz="3600">
                <a:solidFill>
                  <a:schemeClr val="tx1"/>
                </a:solidFill>
                <a:latin typeface="Arial" panose="020B0604020202020204" pitchFamily="34" charset="0"/>
                <a:cs typeface="Arial" panose="020B0604020202020204" pitchFamily="34" charset="0"/>
              </a:defRPr>
            </a:lvl4pPr>
            <a:lvl5pPr marL="2057400" indent="-228600" eaLnBrk="0" hangingPunct="0">
              <a:defRPr sz="3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3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3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3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3600">
                <a:solidFill>
                  <a:schemeClr val="tx1"/>
                </a:solidFill>
                <a:latin typeface="Arial" panose="020B0604020202020204" pitchFamily="34" charset="0"/>
                <a:cs typeface="Arial" panose="020B0604020202020204" pitchFamily="34" charset="0"/>
              </a:defRPr>
            </a:lvl9pPr>
          </a:lstStyle>
          <a:p>
            <a:pPr algn="ctr" eaLnBrk="1" hangingPunct="1"/>
            <a:r>
              <a:rPr lang="en-US" sz="1400" dirty="0"/>
              <a:t>supported by the </a:t>
            </a:r>
            <a:r>
              <a:rPr lang="en-US" sz="1400" b="1" dirty="0"/>
              <a:t>National Science Foundation </a:t>
            </a:r>
            <a:r>
              <a:rPr lang="en-US" sz="1400" dirty="0"/>
              <a:t>under Grant No. CMMI-1725587</a:t>
            </a:r>
          </a:p>
          <a:p>
            <a:pPr algn="ctr" eaLnBrk="1" hangingPunct="1"/>
            <a:r>
              <a:rPr lang="en-US" sz="1400" dirty="0"/>
              <a:t> and the </a:t>
            </a:r>
            <a:r>
              <a:rPr lang="en-US" sz="1400" b="1" dirty="0"/>
              <a:t>Army Research Office</a:t>
            </a:r>
            <a:r>
              <a:rPr lang="en-US" sz="1400" dirty="0"/>
              <a:t> under grant No. W911NF-15-10471.</a:t>
            </a:r>
            <a:endParaRPr lang="en-US" altLang="en-US" sz="700" dirty="0">
              <a:solidFill>
                <a:schemeClr val="tx2"/>
              </a:solidFill>
              <a:latin typeface="+mj-lt"/>
            </a:endParaRPr>
          </a:p>
        </p:txBody>
      </p:sp>
    </p:spTree>
    <p:extLst>
      <p:ext uri="{BB962C8B-B14F-4D97-AF65-F5344CB8AC3E}">
        <p14:creationId xmlns:p14="http://schemas.microsoft.com/office/powerpoint/2010/main" val="37116913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Online Media 12" descr="visualize_heteroclinic_E105_RE100_3x.mp4">
            <a:hlinkClick r:id="" action="ppaction://media"/>
            <a:extLst>
              <a:ext uri="{FF2B5EF4-FFF2-40B4-BE49-F238E27FC236}">
                <a16:creationId xmlns:a16="http://schemas.microsoft.com/office/drawing/2014/main" id="{6070E237-4CDB-9F42-86A6-9BA7118048C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1683308"/>
            <a:ext cx="12192000" cy="4968875"/>
          </a:xfrm>
          <a:prstGeom prst="rect">
            <a:avLst/>
          </a:prstGeom>
        </p:spPr>
      </p:pic>
      <p:sp>
        <p:nvSpPr>
          <p:cNvPr id="7" name="TextBox 6">
            <a:extLst>
              <a:ext uri="{FF2B5EF4-FFF2-40B4-BE49-F238E27FC236}">
                <a16:creationId xmlns:a16="http://schemas.microsoft.com/office/drawing/2014/main" id="{1A749771-6B13-9C4A-943F-E2360E123BC4}"/>
              </a:ext>
            </a:extLst>
          </p:cNvPr>
          <p:cNvSpPr txBox="1"/>
          <p:nvPr/>
        </p:nvSpPr>
        <p:spPr>
          <a:xfrm>
            <a:off x="0" y="4907"/>
            <a:ext cx="12192000" cy="400110"/>
          </a:xfrm>
          <a:prstGeom prst="rect">
            <a:avLst/>
          </a:prstGeom>
          <a:solidFill>
            <a:schemeClr val="tx2">
              <a:lumMod val="20000"/>
              <a:lumOff val="80000"/>
            </a:schemeClr>
          </a:solidFill>
        </p:spPr>
        <p:txBody>
          <a:bodyPr wrap="square" rtlCol="0">
            <a:spAutoFit/>
          </a:bodyPr>
          <a:lstStyle/>
          <a:p>
            <a:pPr algn="just"/>
            <a:endParaRPr lang="en-US" sz="2000" dirty="0">
              <a:solidFill>
                <a:schemeClr val="bg2">
                  <a:lumMod val="75000"/>
                </a:schemeClr>
              </a:solidFill>
              <a:latin typeface="+mj-lt"/>
            </a:endParaRPr>
          </a:p>
        </p:txBody>
      </p:sp>
      <p:sp>
        <p:nvSpPr>
          <p:cNvPr id="10" name="TextBox 9">
            <a:extLst>
              <a:ext uri="{FF2B5EF4-FFF2-40B4-BE49-F238E27FC236}">
                <a16:creationId xmlns:a16="http://schemas.microsoft.com/office/drawing/2014/main" id="{C26E820E-3E3D-694B-A2B2-39C4F9D01E18}"/>
              </a:ext>
            </a:extLst>
          </p:cNvPr>
          <p:cNvSpPr txBox="1"/>
          <p:nvPr/>
        </p:nvSpPr>
        <p:spPr>
          <a:xfrm>
            <a:off x="6532075" y="5664937"/>
            <a:ext cx="1600200" cy="369332"/>
          </a:xfrm>
          <a:prstGeom prst="rect">
            <a:avLst/>
          </a:prstGeom>
          <a:noFill/>
        </p:spPr>
        <p:txBody>
          <a:bodyPr wrap="square" rtlCol="0">
            <a:spAutoFit/>
          </a:bodyPr>
          <a:lstStyle/>
          <a:p>
            <a:r>
              <a:rPr lang="en-US" dirty="0">
                <a:latin typeface="Times" pitchFamily="2" charset="0"/>
              </a:rPr>
              <a:t>Equilibrium</a:t>
            </a:r>
          </a:p>
        </p:txBody>
      </p:sp>
      <p:sp>
        <p:nvSpPr>
          <p:cNvPr id="11" name="TextBox 10">
            <a:extLst>
              <a:ext uri="{FF2B5EF4-FFF2-40B4-BE49-F238E27FC236}">
                <a16:creationId xmlns:a16="http://schemas.microsoft.com/office/drawing/2014/main" id="{25B071FA-6E8A-2542-A386-8698E2E7C97F}"/>
              </a:ext>
            </a:extLst>
          </p:cNvPr>
          <p:cNvSpPr txBox="1"/>
          <p:nvPr/>
        </p:nvSpPr>
        <p:spPr>
          <a:xfrm>
            <a:off x="8466433" y="4896800"/>
            <a:ext cx="1862137" cy="369332"/>
          </a:xfrm>
          <a:prstGeom prst="rect">
            <a:avLst/>
          </a:prstGeom>
          <a:noFill/>
        </p:spPr>
        <p:txBody>
          <a:bodyPr wrap="square" rtlCol="0">
            <a:spAutoFit/>
          </a:bodyPr>
          <a:lstStyle/>
          <a:p>
            <a:r>
              <a:rPr lang="en-US" dirty="0">
                <a:latin typeface="Times" pitchFamily="2" charset="0"/>
              </a:rPr>
              <a:t>Travelling Wave</a:t>
            </a:r>
          </a:p>
        </p:txBody>
      </p:sp>
      <p:sp>
        <p:nvSpPr>
          <p:cNvPr id="12" name="TextBox 11">
            <a:extLst>
              <a:ext uri="{FF2B5EF4-FFF2-40B4-BE49-F238E27FC236}">
                <a16:creationId xmlns:a16="http://schemas.microsoft.com/office/drawing/2014/main" id="{2220A081-5994-204B-A540-875718C79D1C}"/>
              </a:ext>
            </a:extLst>
          </p:cNvPr>
          <p:cNvSpPr txBox="1"/>
          <p:nvPr/>
        </p:nvSpPr>
        <p:spPr>
          <a:xfrm>
            <a:off x="7840980" y="2898491"/>
            <a:ext cx="2487590" cy="369332"/>
          </a:xfrm>
          <a:prstGeom prst="rect">
            <a:avLst/>
          </a:prstGeom>
          <a:noFill/>
        </p:spPr>
        <p:txBody>
          <a:bodyPr wrap="square" rtlCol="0">
            <a:spAutoFit/>
          </a:bodyPr>
          <a:lstStyle/>
          <a:p>
            <a:r>
              <a:rPr lang="en-US" dirty="0">
                <a:latin typeface="Times" pitchFamily="2" charset="0"/>
              </a:rPr>
              <a:t>Heteroclinic Connection</a:t>
            </a:r>
          </a:p>
        </p:txBody>
      </p:sp>
      <p:sp>
        <p:nvSpPr>
          <p:cNvPr id="14" name="Title 1">
            <a:extLst>
              <a:ext uri="{FF2B5EF4-FFF2-40B4-BE49-F238E27FC236}">
                <a16:creationId xmlns:a16="http://schemas.microsoft.com/office/drawing/2014/main" id="{F7A77D84-0E53-1241-9E2D-2947949AE320}"/>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Heteroclinic Connection </a:t>
            </a:r>
            <a:r>
              <a:rPr lang="en-US" sz="2800" dirty="0"/>
              <a:t>with extreme behavior</a:t>
            </a:r>
            <a:endParaRPr lang="en-US" dirty="0"/>
          </a:p>
        </p:txBody>
      </p:sp>
      <p:sp>
        <p:nvSpPr>
          <p:cNvPr id="17" name="Rectangle 16">
            <a:extLst>
              <a:ext uri="{FF2B5EF4-FFF2-40B4-BE49-F238E27FC236}">
                <a16:creationId xmlns:a16="http://schemas.microsoft.com/office/drawing/2014/main" id="{98635F58-BF16-824E-B38C-9FF16DB89FC1}"/>
              </a:ext>
            </a:extLst>
          </p:cNvPr>
          <p:cNvSpPr/>
          <p:nvPr/>
        </p:nvSpPr>
        <p:spPr>
          <a:xfrm>
            <a:off x="1356360" y="1513229"/>
            <a:ext cx="9829800" cy="533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53137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542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13"/>
                </p:tgtEl>
              </p:cMediaNode>
            </p:video>
            <p:seq concurrent="1" nextAc="seek">
              <p:cTn id="8" restart="whenNotActive" fill="hold" evtFilter="cancelBubble" nodeType="interactiveSeq">
                <p:stCondLst>
                  <p:cond evt="onClick" delay="0">
                    <p:tgtEl>
                      <p:spTgt spid="1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3"/>
                                        </p:tgtEl>
                                      </p:cBhvr>
                                    </p:cmd>
                                  </p:childTnLst>
                                </p:cTn>
                              </p:par>
                            </p:childTnLst>
                          </p:cTn>
                        </p:par>
                      </p:childTnLst>
                    </p:cTn>
                  </p:par>
                </p:childTnLst>
              </p:cTn>
              <p:nextCondLst>
                <p:cond evt="onClick" delay="0">
                  <p:tgtEl>
                    <p:spTgt spid="13"/>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52C547-79C1-BB4B-8AB3-523E3E08CBA6}"/>
              </a:ext>
            </a:extLst>
          </p:cNvPr>
          <p:cNvSpPr>
            <a:spLocks noGrp="1"/>
          </p:cNvSpPr>
          <p:nvPr>
            <p:ph type="title"/>
          </p:nvPr>
        </p:nvSpPr>
        <p:spPr>
          <a:xfrm>
            <a:off x="838200" y="365125"/>
            <a:ext cx="10515600" cy="1325563"/>
          </a:xfrm>
        </p:spPr>
        <p:txBody>
          <a:bodyPr/>
          <a:lstStyle/>
          <a:p>
            <a:r>
              <a:rPr lang="en-US" dirty="0"/>
              <a:t>Close Passes </a:t>
            </a:r>
            <a:r>
              <a:rPr lang="en-US" sz="2800" dirty="0"/>
              <a:t>in Simulated Turbulence</a:t>
            </a:r>
            <a:endParaRPr lang="en-US" dirty="0"/>
          </a:p>
        </p:txBody>
      </p:sp>
      <p:sp>
        <p:nvSpPr>
          <p:cNvPr id="6" name="TextBox 5">
            <a:extLst>
              <a:ext uri="{FF2B5EF4-FFF2-40B4-BE49-F238E27FC236}">
                <a16:creationId xmlns:a16="http://schemas.microsoft.com/office/drawing/2014/main" id="{D2E2671A-05EA-314D-9403-C8DE39721F69}"/>
              </a:ext>
            </a:extLst>
          </p:cNvPr>
          <p:cNvSpPr txBox="1"/>
          <p:nvPr/>
        </p:nvSpPr>
        <p:spPr>
          <a:xfrm>
            <a:off x="0" y="4907"/>
            <a:ext cx="12192000" cy="400110"/>
          </a:xfrm>
          <a:prstGeom prst="rect">
            <a:avLst/>
          </a:prstGeom>
          <a:solidFill>
            <a:schemeClr val="tx2">
              <a:lumMod val="20000"/>
              <a:lumOff val="80000"/>
            </a:schemeClr>
          </a:solidFill>
        </p:spPr>
        <p:txBody>
          <a:bodyPr wrap="square" rtlCol="0">
            <a:spAutoFit/>
          </a:bodyPr>
          <a:lstStyle/>
          <a:p>
            <a:pPr algn="just"/>
            <a:endParaRPr lang="en-US" sz="2000" dirty="0">
              <a:solidFill>
                <a:schemeClr val="bg2">
                  <a:lumMod val="75000"/>
                </a:schemeClr>
              </a:solidFill>
              <a:latin typeface="+mj-lt"/>
            </a:endParaRPr>
          </a:p>
        </p:txBody>
      </p:sp>
      <p:pic>
        <p:nvPicPr>
          <p:cNvPr id="28" name="Picture 27">
            <a:extLst>
              <a:ext uri="{FF2B5EF4-FFF2-40B4-BE49-F238E27FC236}">
                <a16:creationId xmlns:a16="http://schemas.microsoft.com/office/drawing/2014/main" id="{E0A4C216-5F15-0149-AE24-B29B3CC2A114}"/>
              </a:ext>
            </a:extLst>
          </p:cNvPr>
          <p:cNvPicPr>
            <a:picLocks noChangeAspect="1"/>
          </p:cNvPicPr>
          <p:nvPr/>
        </p:nvPicPr>
        <p:blipFill>
          <a:blip r:embed="rId3"/>
          <a:stretch>
            <a:fillRect/>
          </a:stretch>
        </p:blipFill>
        <p:spPr>
          <a:xfrm>
            <a:off x="8300545" y="1300275"/>
            <a:ext cx="2709735" cy="5557722"/>
          </a:xfrm>
          <a:prstGeom prst="rect">
            <a:avLst/>
          </a:prstGeom>
        </p:spPr>
      </p:pic>
      <p:pic>
        <p:nvPicPr>
          <p:cNvPr id="34" name="Picture 33">
            <a:extLst>
              <a:ext uri="{FF2B5EF4-FFF2-40B4-BE49-F238E27FC236}">
                <a16:creationId xmlns:a16="http://schemas.microsoft.com/office/drawing/2014/main" id="{9012360C-0484-6346-A1F1-E2887FA9ED54}"/>
              </a:ext>
            </a:extLst>
          </p:cNvPr>
          <p:cNvPicPr>
            <a:picLocks noChangeAspect="1"/>
          </p:cNvPicPr>
          <p:nvPr/>
        </p:nvPicPr>
        <p:blipFill>
          <a:blip r:embed="rId4"/>
          <a:stretch>
            <a:fillRect/>
          </a:stretch>
        </p:blipFill>
        <p:spPr>
          <a:xfrm>
            <a:off x="5049550" y="1300275"/>
            <a:ext cx="2709736" cy="5557725"/>
          </a:xfrm>
          <a:prstGeom prst="rect">
            <a:avLst/>
          </a:prstGeom>
        </p:spPr>
      </p:pic>
      <p:pic>
        <p:nvPicPr>
          <p:cNvPr id="39" name="Picture 38">
            <a:extLst>
              <a:ext uri="{FF2B5EF4-FFF2-40B4-BE49-F238E27FC236}">
                <a16:creationId xmlns:a16="http://schemas.microsoft.com/office/drawing/2014/main" id="{4E426991-4361-7F44-AF3C-10FEE8C6C141}"/>
              </a:ext>
            </a:extLst>
          </p:cNvPr>
          <p:cNvPicPr>
            <a:picLocks noChangeAspect="1"/>
          </p:cNvPicPr>
          <p:nvPr/>
        </p:nvPicPr>
        <p:blipFill>
          <a:blip r:embed="rId5"/>
          <a:stretch>
            <a:fillRect/>
          </a:stretch>
        </p:blipFill>
        <p:spPr>
          <a:xfrm>
            <a:off x="1629955" y="3665384"/>
            <a:ext cx="1994494" cy="270316"/>
          </a:xfrm>
          <a:prstGeom prst="rect">
            <a:avLst/>
          </a:prstGeom>
        </p:spPr>
      </p:pic>
      <p:pic>
        <p:nvPicPr>
          <p:cNvPr id="41" name="Picture 40">
            <a:extLst>
              <a:ext uri="{FF2B5EF4-FFF2-40B4-BE49-F238E27FC236}">
                <a16:creationId xmlns:a16="http://schemas.microsoft.com/office/drawing/2014/main" id="{F5F4AEEB-6AAF-444B-A825-ABC05F4C4D9B}"/>
              </a:ext>
            </a:extLst>
          </p:cNvPr>
          <p:cNvPicPr>
            <a:picLocks noChangeAspect="1"/>
          </p:cNvPicPr>
          <p:nvPr/>
        </p:nvPicPr>
        <p:blipFill>
          <a:blip r:embed="rId6"/>
          <a:stretch>
            <a:fillRect/>
          </a:stretch>
        </p:blipFill>
        <p:spPr>
          <a:xfrm>
            <a:off x="8123977" y="1295368"/>
            <a:ext cx="2709736" cy="5557725"/>
          </a:xfrm>
          <a:prstGeom prst="rect">
            <a:avLst/>
          </a:prstGeom>
        </p:spPr>
      </p:pic>
      <p:pic>
        <p:nvPicPr>
          <p:cNvPr id="43" name="Picture 42">
            <a:extLst>
              <a:ext uri="{FF2B5EF4-FFF2-40B4-BE49-F238E27FC236}">
                <a16:creationId xmlns:a16="http://schemas.microsoft.com/office/drawing/2014/main" id="{9146DD94-47E9-3349-B591-2DE91BAAA847}"/>
              </a:ext>
            </a:extLst>
          </p:cNvPr>
          <p:cNvPicPr>
            <a:picLocks noChangeAspect="1"/>
          </p:cNvPicPr>
          <p:nvPr/>
        </p:nvPicPr>
        <p:blipFill>
          <a:blip r:embed="rId7"/>
          <a:stretch>
            <a:fillRect/>
          </a:stretch>
        </p:blipFill>
        <p:spPr>
          <a:xfrm>
            <a:off x="5049550" y="1290461"/>
            <a:ext cx="2712129" cy="5562632"/>
          </a:xfrm>
          <a:prstGeom prst="rect">
            <a:avLst/>
          </a:prstGeom>
        </p:spPr>
      </p:pic>
    </p:spTree>
    <p:extLst>
      <p:ext uri="{BB962C8B-B14F-4D97-AF65-F5344CB8AC3E}">
        <p14:creationId xmlns:p14="http://schemas.microsoft.com/office/powerpoint/2010/main" val="40680938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id="{96077B1F-9D8B-8D47-A509-C474733C3EB6}"/>
              </a:ext>
            </a:extLst>
          </p:cNvPr>
          <p:cNvPicPr>
            <a:picLocks noChangeAspect="1"/>
          </p:cNvPicPr>
          <p:nvPr/>
        </p:nvPicPr>
        <p:blipFill>
          <a:blip r:embed="rId3"/>
          <a:stretch>
            <a:fillRect/>
          </a:stretch>
        </p:blipFill>
        <p:spPr>
          <a:xfrm>
            <a:off x="0" y="2199611"/>
            <a:ext cx="12192000" cy="4572000"/>
          </a:xfrm>
          <a:prstGeom prst="rect">
            <a:avLst/>
          </a:prstGeom>
        </p:spPr>
      </p:pic>
      <p:sp>
        <p:nvSpPr>
          <p:cNvPr id="2" name="Title 1">
            <a:extLst>
              <a:ext uri="{FF2B5EF4-FFF2-40B4-BE49-F238E27FC236}">
                <a16:creationId xmlns:a16="http://schemas.microsoft.com/office/drawing/2014/main" id="{C552C547-79C1-BB4B-8AB3-523E3E08CBA6}"/>
              </a:ext>
            </a:extLst>
          </p:cNvPr>
          <p:cNvSpPr>
            <a:spLocks noGrp="1"/>
          </p:cNvSpPr>
          <p:nvPr>
            <p:ph type="title"/>
          </p:nvPr>
        </p:nvSpPr>
        <p:spPr>
          <a:xfrm>
            <a:off x="838200" y="365125"/>
            <a:ext cx="10515600" cy="1325563"/>
          </a:xfrm>
        </p:spPr>
        <p:txBody>
          <a:bodyPr>
            <a:normAutofit/>
          </a:bodyPr>
          <a:lstStyle/>
          <a:p>
            <a:r>
              <a:rPr lang="en-US" sz="4000" dirty="0"/>
              <a:t>Agreement with Formerly Determined Predictors</a:t>
            </a:r>
          </a:p>
        </p:txBody>
      </p:sp>
      <mc:AlternateContent xmlns:mc="http://schemas.openxmlformats.org/markup-compatibility/2006" xmlns:a14="http://schemas.microsoft.com/office/drawing/2010/main">
        <mc:Choice Requires="a14">
          <p:sp>
            <p:nvSpPr>
              <p:cNvPr id="27" name="Content Placeholder 2">
                <a:extLst>
                  <a:ext uri="{FF2B5EF4-FFF2-40B4-BE49-F238E27FC236}">
                    <a16:creationId xmlns:a16="http://schemas.microsoft.com/office/drawing/2014/main" id="{6AFBF761-6151-3441-BF8A-51486F351DC6}"/>
                  </a:ext>
                </a:extLst>
              </p:cNvPr>
              <p:cNvSpPr>
                <a:spLocks noGrp="1"/>
              </p:cNvSpPr>
              <p:nvPr>
                <p:ph idx="1"/>
              </p:nvPr>
            </p:nvSpPr>
            <p:spPr>
              <a:xfrm>
                <a:off x="838200" y="1690688"/>
                <a:ext cx="10515600" cy="4486275"/>
              </a:xfrm>
            </p:spPr>
            <p:txBody>
              <a:bodyPr>
                <a:normAutofit/>
              </a:bodyPr>
              <a:lstStyle/>
              <a:p>
                <a:r>
                  <a:rPr lang="en-US" sz="2400" dirty="0">
                    <a:latin typeface="+mj-lt"/>
                  </a:rPr>
                  <a:t>Farazmand and </a:t>
                </a:r>
                <a:r>
                  <a:rPr lang="en-US" sz="2400" dirty="0" err="1">
                    <a:latin typeface="+mj-lt"/>
                  </a:rPr>
                  <a:t>Sapsis</a:t>
                </a:r>
                <a:r>
                  <a:rPr lang="en-US" sz="2400" dirty="0">
                    <a:latin typeface="+mj-lt"/>
                  </a:rPr>
                  <a:t> (2018) present evidence that extreme events are predicted by dips in the magnitude of the </a:t>
                </a:r>
                <a14:m>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𝑈</m:t>
                        </m:r>
                      </m:e>
                      <m:sub>
                        <m:r>
                          <a:rPr lang="en-US" sz="2400" b="0" i="1" smtClean="0">
                            <a:latin typeface="Cambria Math" panose="02040503050406030204" pitchFamily="18" charset="0"/>
                          </a:rPr>
                          <m:t>(1,0)</m:t>
                        </m:r>
                      </m:sub>
                    </m:sSub>
                  </m:oMath>
                </a14:m>
                <a:r>
                  <a:rPr lang="en-US" sz="2400" dirty="0">
                    <a:latin typeface="+mj-lt"/>
                  </a:rPr>
                  <a:t> Fourier mode</a:t>
                </a:r>
              </a:p>
              <a:p>
                <a:pPr marL="0" indent="0">
                  <a:buNone/>
                </a:pPr>
                <a:endParaRPr lang="en-US" dirty="0">
                  <a:latin typeface="+mj-lt"/>
                </a:endParaRPr>
              </a:p>
            </p:txBody>
          </p:sp>
        </mc:Choice>
        <mc:Fallback xmlns="">
          <p:sp>
            <p:nvSpPr>
              <p:cNvPr id="27" name="Content Placeholder 2">
                <a:extLst>
                  <a:ext uri="{FF2B5EF4-FFF2-40B4-BE49-F238E27FC236}">
                    <a16:creationId xmlns:a16="http://schemas.microsoft.com/office/drawing/2014/main" id="{6AFBF761-6151-3441-BF8A-51486F351DC6}"/>
                  </a:ext>
                </a:extLst>
              </p:cNvPr>
              <p:cNvSpPr>
                <a:spLocks noGrp="1" noRot="1" noChangeAspect="1" noMove="1" noResize="1" noEditPoints="1" noAdjustHandles="1" noChangeArrowheads="1" noChangeShapeType="1" noTextEdit="1"/>
              </p:cNvSpPr>
              <p:nvPr>
                <p:ph idx="1"/>
              </p:nvPr>
            </p:nvSpPr>
            <p:spPr>
              <a:xfrm>
                <a:off x="838200" y="1690688"/>
                <a:ext cx="10515600" cy="4486275"/>
              </a:xfrm>
              <a:blipFill>
                <a:blip r:embed="rId4"/>
                <a:stretch>
                  <a:fillRect l="-724" t="-1412"/>
                </a:stretch>
              </a:blipFill>
            </p:spPr>
            <p:txBody>
              <a:bodyPr/>
              <a:lstStyle/>
              <a:p>
                <a:r>
                  <a:rPr lang="en-US">
                    <a:noFill/>
                  </a:rPr>
                  <a:t> </a:t>
                </a:r>
              </a:p>
            </p:txBody>
          </p:sp>
        </mc:Fallback>
      </mc:AlternateContent>
      <p:sp>
        <p:nvSpPr>
          <p:cNvPr id="34" name="TextBox 33">
            <a:extLst>
              <a:ext uri="{FF2B5EF4-FFF2-40B4-BE49-F238E27FC236}">
                <a16:creationId xmlns:a16="http://schemas.microsoft.com/office/drawing/2014/main" id="{56E2D33F-C86D-DD4E-8CCB-411CF78E4C18}"/>
              </a:ext>
            </a:extLst>
          </p:cNvPr>
          <p:cNvSpPr txBox="1"/>
          <p:nvPr/>
        </p:nvSpPr>
        <p:spPr>
          <a:xfrm>
            <a:off x="0" y="4907"/>
            <a:ext cx="12192000" cy="400110"/>
          </a:xfrm>
          <a:prstGeom prst="rect">
            <a:avLst/>
          </a:prstGeom>
          <a:solidFill>
            <a:schemeClr val="tx2">
              <a:lumMod val="20000"/>
              <a:lumOff val="80000"/>
            </a:schemeClr>
          </a:solidFill>
        </p:spPr>
        <p:txBody>
          <a:bodyPr wrap="square" rtlCol="0">
            <a:spAutoFit/>
          </a:bodyPr>
          <a:lstStyle/>
          <a:p>
            <a:pPr algn="just"/>
            <a:endParaRPr lang="en-US" sz="2000" dirty="0">
              <a:solidFill>
                <a:schemeClr val="bg2">
                  <a:lumMod val="75000"/>
                </a:schemeClr>
              </a:solidFill>
              <a:latin typeface="+mj-lt"/>
            </a:endParaRPr>
          </a:p>
        </p:txBody>
      </p:sp>
    </p:spTree>
    <p:extLst>
      <p:ext uri="{BB962C8B-B14F-4D97-AF65-F5344CB8AC3E}">
        <p14:creationId xmlns:p14="http://schemas.microsoft.com/office/powerpoint/2010/main" val="15398862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52C547-79C1-BB4B-8AB3-523E3E08CBA6}"/>
              </a:ext>
            </a:extLst>
          </p:cNvPr>
          <p:cNvSpPr>
            <a:spLocks noGrp="1"/>
          </p:cNvSpPr>
          <p:nvPr>
            <p:ph type="title"/>
          </p:nvPr>
        </p:nvSpPr>
        <p:spPr>
          <a:xfrm>
            <a:off x="838200" y="365125"/>
            <a:ext cx="10515600" cy="1325563"/>
          </a:xfrm>
        </p:spPr>
        <p:txBody>
          <a:bodyPr/>
          <a:lstStyle/>
          <a:p>
            <a:r>
              <a:rPr lang="en-US" dirty="0"/>
              <a:t>Conclusion</a:t>
            </a:r>
          </a:p>
        </p:txBody>
      </p:sp>
      <p:sp>
        <p:nvSpPr>
          <p:cNvPr id="3" name="Content Placeholder 2">
            <a:extLst>
              <a:ext uri="{FF2B5EF4-FFF2-40B4-BE49-F238E27FC236}">
                <a16:creationId xmlns:a16="http://schemas.microsoft.com/office/drawing/2014/main" id="{BC7AFB72-C064-754E-B652-D09159DEC4DD}"/>
              </a:ext>
            </a:extLst>
          </p:cNvPr>
          <p:cNvSpPr>
            <a:spLocks noGrp="1"/>
          </p:cNvSpPr>
          <p:nvPr>
            <p:ph idx="1"/>
          </p:nvPr>
        </p:nvSpPr>
        <p:spPr>
          <a:xfrm>
            <a:off x="838200" y="1825625"/>
            <a:ext cx="10515600" cy="3104963"/>
          </a:xfrm>
        </p:spPr>
        <p:txBody>
          <a:bodyPr>
            <a:normAutofit/>
          </a:bodyPr>
          <a:lstStyle/>
          <a:p>
            <a:r>
              <a:rPr lang="en-US" sz="2400" dirty="0">
                <a:latin typeface="+mj-lt"/>
              </a:rPr>
              <a:t>A Heteroclinic Connection joining dynamically relevant ECS has been found that exhibits extreme behavior</a:t>
            </a:r>
          </a:p>
          <a:p>
            <a:r>
              <a:rPr lang="en-US" sz="2400" dirty="0">
                <a:latin typeface="+mj-lt"/>
              </a:rPr>
              <a:t>Many close passes to this heteroclinic connection were observed in simulated turbulence</a:t>
            </a:r>
          </a:p>
          <a:p>
            <a:r>
              <a:rPr lang="en-US" sz="2400" dirty="0">
                <a:latin typeface="+mj-lt"/>
              </a:rPr>
              <a:t>This work strongly supports the conjecture that heteroclinic connections may play an important roll in the production of extreme events in this system and others. </a:t>
            </a:r>
          </a:p>
          <a:p>
            <a:endParaRPr lang="en-US" sz="2400" dirty="0">
              <a:latin typeface="+mj-lt"/>
            </a:endParaRPr>
          </a:p>
        </p:txBody>
      </p:sp>
      <p:sp>
        <p:nvSpPr>
          <p:cNvPr id="4" name="TextBox 3">
            <a:extLst>
              <a:ext uri="{FF2B5EF4-FFF2-40B4-BE49-F238E27FC236}">
                <a16:creationId xmlns:a16="http://schemas.microsoft.com/office/drawing/2014/main" id="{4AC7BA29-59DD-D14F-8CF6-08B7A1D0F29C}"/>
              </a:ext>
            </a:extLst>
          </p:cNvPr>
          <p:cNvSpPr txBox="1"/>
          <p:nvPr/>
        </p:nvSpPr>
        <p:spPr>
          <a:xfrm>
            <a:off x="0" y="4907"/>
            <a:ext cx="12192000" cy="400110"/>
          </a:xfrm>
          <a:prstGeom prst="rect">
            <a:avLst/>
          </a:prstGeom>
          <a:solidFill>
            <a:schemeClr val="tx2">
              <a:lumMod val="20000"/>
              <a:lumOff val="80000"/>
            </a:schemeClr>
          </a:solidFill>
        </p:spPr>
        <p:txBody>
          <a:bodyPr wrap="square" rtlCol="0">
            <a:spAutoFit/>
          </a:bodyPr>
          <a:lstStyle/>
          <a:p>
            <a:pPr algn="just"/>
            <a:endParaRPr lang="en-US" sz="2000" dirty="0">
              <a:solidFill>
                <a:schemeClr val="bg2">
                  <a:lumMod val="75000"/>
                </a:schemeClr>
              </a:solidFill>
              <a:latin typeface="+mj-lt"/>
            </a:endParaRPr>
          </a:p>
        </p:txBody>
      </p:sp>
      <p:sp>
        <p:nvSpPr>
          <p:cNvPr id="5" name="Title 1">
            <a:extLst>
              <a:ext uri="{FF2B5EF4-FFF2-40B4-BE49-F238E27FC236}">
                <a16:creationId xmlns:a16="http://schemas.microsoft.com/office/drawing/2014/main" id="{080BA64E-2A8B-724A-940C-F2900239FDD3}"/>
              </a:ext>
            </a:extLst>
          </p:cNvPr>
          <p:cNvSpPr txBox="1">
            <a:spLocks/>
          </p:cNvSpPr>
          <p:nvPr/>
        </p:nvSpPr>
        <p:spPr>
          <a:xfrm>
            <a:off x="838200" y="426780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Acknowledgements</a:t>
            </a:r>
            <a:endParaRPr lang="en-US" dirty="0"/>
          </a:p>
        </p:txBody>
      </p:sp>
      <p:sp>
        <p:nvSpPr>
          <p:cNvPr id="6" name="Content Placeholder 2">
            <a:extLst>
              <a:ext uri="{FF2B5EF4-FFF2-40B4-BE49-F238E27FC236}">
                <a16:creationId xmlns:a16="http://schemas.microsoft.com/office/drawing/2014/main" id="{580E97EA-6A27-CC42-9BF1-3CF38093D167}"/>
              </a:ext>
            </a:extLst>
          </p:cNvPr>
          <p:cNvSpPr txBox="1">
            <a:spLocks/>
          </p:cNvSpPr>
          <p:nvPr/>
        </p:nvSpPr>
        <p:spPr>
          <a:xfrm>
            <a:off x="0" y="5593369"/>
            <a:ext cx="12192000" cy="81454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400" dirty="0">
                <a:latin typeface="+mj-lt"/>
              </a:rPr>
              <a:t>I would like to thank Mohammad </a:t>
            </a:r>
            <a:r>
              <a:rPr lang="en-US" sz="2400" dirty="0" err="1">
                <a:latin typeface="+mj-lt"/>
              </a:rPr>
              <a:t>Farazmand</a:t>
            </a:r>
            <a:r>
              <a:rPr lang="en-US" sz="2400" dirty="0">
                <a:latin typeface="+mj-lt"/>
              </a:rPr>
              <a:t>, Dmitriy </a:t>
            </a:r>
            <a:r>
              <a:rPr lang="en-US" sz="2400" dirty="0" err="1">
                <a:latin typeface="+mj-lt"/>
              </a:rPr>
              <a:t>Zhigunov</a:t>
            </a:r>
            <a:r>
              <a:rPr lang="en-US" sz="2400" dirty="0">
                <a:latin typeface="+mj-lt"/>
              </a:rPr>
              <a:t>, and </a:t>
            </a:r>
            <a:r>
              <a:rPr lang="en-US" sz="2400" dirty="0" err="1">
                <a:latin typeface="+mj-lt"/>
              </a:rPr>
              <a:t>Balachandra</a:t>
            </a:r>
            <a:r>
              <a:rPr lang="en-US" sz="2400" dirty="0">
                <a:latin typeface="+mj-lt"/>
              </a:rPr>
              <a:t> Suri</a:t>
            </a:r>
          </a:p>
        </p:txBody>
      </p:sp>
    </p:spTree>
    <p:extLst>
      <p:ext uri="{BB962C8B-B14F-4D97-AF65-F5344CB8AC3E}">
        <p14:creationId xmlns:p14="http://schemas.microsoft.com/office/powerpoint/2010/main" val="22090878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52C547-79C1-BB4B-8AB3-523E3E08CBA6}"/>
              </a:ext>
            </a:extLst>
          </p:cNvPr>
          <p:cNvSpPr>
            <a:spLocks noGrp="1"/>
          </p:cNvSpPr>
          <p:nvPr>
            <p:ph type="title"/>
          </p:nvPr>
        </p:nvSpPr>
        <p:spPr>
          <a:xfrm>
            <a:off x="838200" y="365125"/>
            <a:ext cx="10515600" cy="1325563"/>
          </a:xfrm>
        </p:spPr>
        <p:txBody>
          <a:bodyPr/>
          <a:lstStyle/>
          <a:p>
            <a:r>
              <a:rPr lang="en-US" dirty="0"/>
              <a:t>Extreme Events</a:t>
            </a:r>
          </a:p>
        </p:txBody>
      </p:sp>
      <p:sp>
        <p:nvSpPr>
          <p:cNvPr id="9" name="TextBox 8">
            <a:extLst>
              <a:ext uri="{FF2B5EF4-FFF2-40B4-BE49-F238E27FC236}">
                <a16:creationId xmlns:a16="http://schemas.microsoft.com/office/drawing/2014/main" id="{393084FB-702C-7A4A-ADA4-84ACD2600655}"/>
              </a:ext>
            </a:extLst>
          </p:cNvPr>
          <p:cNvSpPr txBox="1"/>
          <p:nvPr/>
        </p:nvSpPr>
        <p:spPr>
          <a:xfrm>
            <a:off x="0" y="4907"/>
            <a:ext cx="12192000" cy="400110"/>
          </a:xfrm>
          <a:prstGeom prst="rect">
            <a:avLst/>
          </a:prstGeom>
          <a:solidFill>
            <a:schemeClr val="tx2">
              <a:lumMod val="20000"/>
              <a:lumOff val="80000"/>
            </a:schemeClr>
          </a:solidFill>
        </p:spPr>
        <p:txBody>
          <a:bodyPr wrap="square" rtlCol="0">
            <a:spAutoFit/>
          </a:bodyPr>
          <a:lstStyle/>
          <a:p>
            <a:pPr algn="just"/>
            <a:endParaRPr lang="en-US" sz="2000" dirty="0">
              <a:solidFill>
                <a:schemeClr val="bg2">
                  <a:lumMod val="75000"/>
                </a:schemeClr>
              </a:solidFill>
              <a:latin typeface="+mj-lt"/>
            </a:endParaRPr>
          </a:p>
        </p:txBody>
      </p:sp>
      <p:pic>
        <p:nvPicPr>
          <p:cNvPr id="5" name="Picture 4">
            <a:extLst>
              <a:ext uri="{FF2B5EF4-FFF2-40B4-BE49-F238E27FC236}">
                <a16:creationId xmlns:a16="http://schemas.microsoft.com/office/drawing/2014/main" id="{A73FBCD8-9AD7-424F-ADF8-C3B0010EBAEC}"/>
              </a:ext>
            </a:extLst>
          </p:cNvPr>
          <p:cNvPicPr>
            <a:picLocks noChangeAspect="1"/>
          </p:cNvPicPr>
          <p:nvPr/>
        </p:nvPicPr>
        <p:blipFill>
          <a:blip r:embed="rId3"/>
          <a:stretch>
            <a:fillRect/>
          </a:stretch>
        </p:blipFill>
        <p:spPr>
          <a:xfrm>
            <a:off x="400565" y="3439104"/>
            <a:ext cx="3312664" cy="2202921"/>
          </a:xfrm>
          <a:prstGeom prst="rect">
            <a:avLst/>
          </a:prstGeom>
        </p:spPr>
      </p:pic>
      <p:sp>
        <p:nvSpPr>
          <p:cNvPr id="11" name="TextBox 10">
            <a:extLst>
              <a:ext uri="{FF2B5EF4-FFF2-40B4-BE49-F238E27FC236}">
                <a16:creationId xmlns:a16="http://schemas.microsoft.com/office/drawing/2014/main" id="{072D6036-3E16-F34D-8231-D8AD0D07B4CE}"/>
              </a:ext>
            </a:extLst>
          </p:cNvPr>
          <p:cNvSpPr txBox="1"/>
          <p:nvPr/>
        </p:nvSpPr>
        <p:spPr>
          <a:xfrm>
            <a:off x="8866551" y="5670207"/>
            <a:ext cx="1966586" cy="369332"/>
          </a:xfrm>
          <a:prstGeom prst="rect">
            <a:avLst/>
          </a:prstGeom>
          <a:noFill/>
        </p:spPr>
        <p:txBody>
          <a:bodyPr wrap="square" rtlCol="0">
            <a:spAutoFit/>
          </a:bodyPr>
          <a:lstStyle/>
          <a:p>
            <a:pPr algn="ctr"/>
            <a:r>
              <a:rPr lang="en-US" dirty="0">
                <a:latin typeface="+mj-lt"/>
              </a:rPr>
              <a:t>Seizures</a:t>
            </a:r>
          </a:p>
        </p:txBody>
      </p:sp>
      <p:sp>
        <p:nvSpPr>
          <p:cNvPr id="15" name="TextBox 14">
            <a:extLst>
              <a:ext uri="{FF2B5EF4-FFF2-40B4-BE49-F238E27FC236}">
                <a16:creationId xmlns:a16="http://schemas.microsoft.com/office/drawing/2014/main" id="{B0149EA3-49FD-1340-AB8C-01E55C592D9B}"/>
              </a:ext>
            </a:extLst>
          </p:cNvPr>
          <p:cNvSpPr txBox="1"/>
          <p:nvPr/>
        </p:nvSpPr>
        <p:spPr>
          <a:xfrm>
            <a:off x="4827448" y="5684946"/>
            <a:ext cx="1966586" cy="369332"/>
          </a:xfrm>
          <a:prstGeom prst="rect">
            <a:avLst/>
          </a:prstGeom>
          <a:noFill/>
        </p:spPr>
        <p:txBody>
          <a:bodyPr wrap="square" rtlCol="0">
            <a:spAutoFit/>
          </a:bodyPr>
          <a:lstStyle/>
          <a:p>
            <a:pPr algn="ctr"/>
            <a:r>
              <a:rPr lang="en-US" dirty="0">
                <a:latin typeface="+mj-lt"/>
              </a:rPr>
              <a:t>Heart Attacks</a:t>
            </a:r>
          </a:p>
        </p:txBody>
      </p:sp>
      <p:pic>
        <p:nvPicPr>
          <p:cNvPr id="18" name="Picture 22" descr="spirals_rabbit_heart">
            <a:extLst>
              <a:ext uri="{FF2B5EF4-FFF2-40B4-BE49-F238E27FC236}">
                <a16:creationId xmlns:a16="http://schemas.microsoft.com/office/drawing/2014/main" id="{1312B857-CB88-AD48-A940-2E580C3E4BD8}"/>
              </a:ext>
            </a:extLst>
          </p:cNvPr>
          <p:cNvPicPr>
            <a:picLocks noChangeAspect="1" noChangeArrowheads="1" noCrop="1"/>
          </p:cNvPicPr>
          <p:nvPr/>
        </p:nvPicPr>
        <p:blipFill>
          <a:blip r:embed="rId4">
            <a:extLst>
              <a:ext uri="{28A0092B-C50C-407E-A947-70E740481C1C}">
                <a14:useLocalDpi xmlns:a14="http://schemas.microsoft.com/office/drawing/2010/main"/>
              </a:ext>
            </a:extLst>
          </a:blip>
          <a:srcRect/>
          <a:stretch>
            <a:fillRect/>
          </a:stretch>
        </p:blipFill>
        <p:spPr bwMode="auto">
          <a:xfrm>
            <a:off x="4576812" y="3457182"/>
            <a:ext cx="2467858" cy="221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Rectangle 20">
            <a:extLst>
              <a:ext uri="{FF2B5EF4-FFF2-40B4-BE49-F238E27FC236}">
                <a16:creationId xmlns:a16="http://schemas.microsoft.com/office/drawing/2014/main" id="{20F354D9-9510-4246-80A4-1D667A95F43C}"/>
              </a:ext>
            </a:extLst>
          </p:cNvPr>
          <p:cNvSpPr>
            <a:spLocks/>
          </p:cNvSpPr>
          <p:nvPr/>
        </p:nvSpPr>
        <p:spPr bwMode="auto">
          <a:xfrm>
            <a:off x="4161708" y="6075129"/>
            <a:ext cx="3298066" cy="5909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square" lIns="82296" tIns="41148" rIns="82296" bIns="41148">
            <a:spAutoFit/>
          </a:bodyPr>
          <a:lstStyle/>
          <a:p>
            <a:pPr algn="ctr"/>
            <a:r>
              <a:rPr lang="en-US" altLang="en-US" sz="1100" i="1" dirty="0">
                <a:latin typeface="+mj-lt"/>
              </a:rPr>
              <a:t>Cherry EM, Fenton FH, Am J </a:t>
            </a:r>
            <a:r>
              <a:rPr lang="en-US" altLang="en-US" sz="1100" i="1" dirty="0" err="1">
                <a:latin typeface="+mj-lt"/>
              </a:rPr>
              <a:t>Physiol</a:t>
            </a:r>
            <a:r>
              <a:rPr lang="en-US" altLang="en-US" sz="1100" i="1" dirty="0">
                <a:latin typeface="+mj-lt"/>
              </a:rPr>
              <a:t> 2004; 286: H2332</a:t>
            </a:r>
          </a:p>
          <a:p>
            <a:pPr algn="ctr"/>
            <a:r>
              <a:rPr lang="en-US" altLang="en-US" sz="1100" i="1" dirty="0">
                <a:latin typeface="+mj-lt"/>
              </a:rPr>
              <a:t>Cherry EM, Fenton FH, New J. Phys. 2008; 10, 125016 </a:t>
            </a:r>
            <a:endParaRPr lang="en-US" altLang="en-US" sz="1100" dirty="0">
              <a:latin typeface="+mj-lt"/>
            </a:endParaRPr>
          </a:p>
          <a:p>
            <a:pPr algn="ctr"/>
            <a:endParaRPr lang="en-US" altLang="en-US" sz="1100" i="1" dirty="0">
              <a:latin typeface="+mj-lt"/>
            </a:endParaRPr>
          </a:p>
        </p:txBody>
      </p:sp>
      <p:sp>
        <p:nvSpPr>
          <p:cNvPr id="26" name="TextBox 25">
            <a:extLst>
              <a:ext uri="{FF2B5EF4-FFF2-40B4-BE49-F238E27FC236}">
                <a16:creationId xmlns:a16="http://schemas.microsoft.com/office/drawing/2014/main" id="{80965364-9899-844E-810B-8B7E58A42110}"/>
              </a:ext>
            </a:extLst>
          </p:cNvPr>
          <p:cNvSpPr txBox="1"/>
          <p:nvPr/>
        </p:nvSpPr>
        <p:spPr>
          <a:xfrm>
            <a:off x="1101010" y="5670207"/>
            <a:ext cx="1966586" cy="369332"/>
          </a:xfrm>
          <a:prstGeom prst="rect">
            <a:avLst/>
          </a:prstGeom>
          <a:noFill/>
        </p:spPr>
        <p:txBody>
          <a:bodyPr wrap="square" rtlCol="0">
            <a:spAutoFit/>
          </a:bodyPr>
          <a:lstStyle/>
          <a:p>
            <a:pPr algn="ctr"/>
            <a:r>
              <a:rPr lang="en-US" dirty="0">
                <a:latin typeface="+mj-lt"/>
              </a:rPr>
              <a:t>Hurricanes</a:t>
            </a:r>
          </a:p>
        </p:txBody>
      </p:sp>
      <p:pic>
        <p:nvPicPr>
          <p:cNvPr id="27" name="Picture 26">
            <a:extLst>
              <a:ext uri="{FF2B5EF4-FFF2-40B4-BE49-F238E27FC236}">
                <a16:creationId xmlns:a16="http://schemas.microsoft.com/office/drawing/2014/main" id="{3E155ABE-E684-E847-AD07-9E213068B0B3}"/>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7908253" y="3433423"/>
            <a:ext cx="3883182" cy="2208602"/>
          </a:xfrm>
          <a:prstGeom prst="rect">
            <a:avLst/>
          </a:prstGeom>
          <a:ln>
            <a:solidFill>
              <a:schemeClr val="tx1"/>
            </a:solidFill>
          </a:ln>
        </p:spPr>
      </p:pic>
      <p:sp>
        <p:nvSpPr>
          <p:cNvPr id="29" name="Rectangle 20">
            <a:extLst>
              <a:ext uri="{FF2B5EF4-FFF2-40B4-BE49-F238E27FC236}">
                <a16:creationId xmlns:a16="http://schemas.microsoft.com/office/drawing/2014/main" id="{6DBE6AE5-9B33-304E-9555-CEA1D1BAE51A}"/>
              </a:ext>
            </a:extLst>
          </p:cNvPr>
          <p:cNvSpPr>
            <a:spLocks/>
          </p:cNvSpPr>
          <p:nvPr/>
        </p:nvSpPr>
        <p:spPr bwMode="auto">
          <a:xfrm>
            <a:off x="435270" y="6067759"/>
            <a:ext cx="3298066" cy="4216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square" lIns="82296" tIns="41148" rIns="82296" bIns="41148">
            <a:spAutoFit/>
          </a:bodyPr>
          <a:lstStyle/>
          <a:p>
            <a:pPr algn="ctr"/>
            <a:r>
              <a:rPr lang="en-US" altLang="en-US" sz="1100" i="1" dirty="0">
                <a:latin typeface="+mj-lt"/>
              </a:rPr>
              <a:t>NASA.</a:t>
            </a:r>
            <a:endParaRPr lang="en-US" altLang="en-US" sz="1100" dirty="0">
              <a:latin typeface="+mj-lt"/>
            </a:endParaRPr>
          </a:p>
          <a:p>
            <a:pPr algn="ctr"/>
            <a:endParaRPr lang="en-US" altLang="en-US" sz="1100" i="1" dirty="0">
              <a:latin typeface="+mj-lt"/>
            </a:endParaRPr>
          </a:p>
        </p:txBody>
      </p:sp>
      <p:sp>
        <p:nvSpPr>
          <p:cNvPr id="30" name="Rectangle 20">
            <a:extLst>
              <a:ext uri="{FF2B5EF4-FFF2-40B4-BE49-F238E27FC236}">
                <a16:creationId xmlns:a16="http://schemas.microsoft.com/office/drawing/2014/main" id="{A684829D-6341-0244-B2DE-CDC34E5A704F}"/>
              </a:ext>
            </a:extLst>
          </p:cNvPr>
          <p:cNvSpPr>
            <a:spLocks/>
          </p:cNvSpPr>
          <p:nvPr/>
        </p:nvSpPr>
        <p:spPr bwMode="auto">
          <a:xfrm>
            <a:off x="7908252" y="6075129"/>
            <a:ext cx="3848477" cy="2523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square" lIns="82296" tIns="41148" rIns="82296" bIns="41148">
            <a:spAutoFit/>
          </a:bodyPr>
          <a:lstStyle/>
          <a:p>
            <a:pPr algn="ctr"/>
            <a:r>
              <a:rPr lang="en-US" sz="1100" i="1" dirty="0">
                <a:latin typeface="+mj-lt"/>
              </a:rPr>
              <a:t>Nguyen T, Hyung-</a:t>
            </a:r>
            <a:r>
              <a:rPr lang="en-US" sz="1100" i="1" dirty="0" err="1">
                <a:latin typeface="+mj-lt"/>
              </a:rPr>
              <a:t>Jeong</a:t>
            </a:r>
            <a:r>
              <a:rPr lang="en-US" sz="1100" i="1" dirty="0">
                <a:latin typeface="+mj-lt"/>
              </a:rPr>
              <a:t> Y. J </a:t>
            </a:r>
            <a:r>
              <a:rPr lang="en-US" sz="1100" i="1" dirty="0" err="1">
                <a:latin typeface="+mj-lt"/>
              </a:rPr>
              <a:t>Multimed</a:t>
            </a:r>
            <a:r>
              <a:rPr lang="en-US" sz="1100" i="1" dirty="0">
                <a:latin typeface="+mj-lt"/>
              </a:rPr>
              <a:t> Inf Syst 2015;2(2):229-234.</a:t>
            </a:r>
            <a:endParaRPr lang="en-US" altLang="en-US" sz="800" i="1" dirty="0">
              <a:solidFill>
                <a:schemeClr val="bg2">
                  <a:lumMod val="10000"/>
                </a:schemeClr>
              </a:solidFill>
              <a:latin typeface="+mj-lt"/>
            </a:endParaRPr>
          </a:p>
        </p:txBody>
      </p:sp>
      <p:sp>
        <p:nvSpPr>
          <p:cNvPr id="32" name="Content Placeholder 2">
            <a:extLst>
              <a:ext uri="{FF2B5EF4-FFF2-40B4-BE49-F238E27FC236}">
                <a16:creationId xmlns:a16="http://schemas.microsoft.com/office/drawing/2014/main" id="{186CA50D-292E-3C4E-92EB-89F636D97CD6}"/>
              </a:ext>
            </a:extLst>
          </p:cNvPr>
          <p:cNvSpPr txBox="1">
            <a:spLocks/>
          </p:cNvSpPr>
          <p:nvPr/>
        </p:nvSpPr>
        <p:spPr>
          <a:xfrm>
            <a:off x="289569" y="1825625"/>
            <a:ext cx="11064231"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latin typeface="+mj-lt"/>
                <a:cs typeface="Calibri" panose="020F0502020204030204" pitchFamily="34" charset="0"/>
              </a:rPr>
              <a:t>Infrequent, irregular, and potentially catastrophic</a:t>
            </a:r>
          </a:p>
          <a:p>
            <a:r>
              <a:rPr lang="en-US" sz="2400" dirty="0">
                <a:latin typeface="+mj-lt"/>
                <a:cs typeface="Calibri" panose="020F0502020204030204" pitchFamily="34" charset="0"/>
              </a:rPr>
              <a:t>Some familiar examples are:</a:t>
            </a:r>
          </a:p>
        </p:txBody>
      </p:sp>
    </p:spTree>
    <p:extLst>
      <p:ext uri="{BB962C8B-B14F-4D97-AF65-F5344CB8AC3E}">
        <p14:creationId xmlns:p14="http://schemas.microsoft.com/office/powerpoint/2010/main" val="6279116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52C547-79C1-BB4B-8AB3-523E3E08CBA6}"/>
              </a:ext>
            </a:extLst>
          </p:cNvPr>
          <p:cNvSpPr>
            <a:spLocks noGrp="1"/>
          </p:cNvSpPr>
          <p:nvPr>
            <p:ph type="title"/>
          </p:nvPr>
        </p:nvSpPr>
        <p:spPr>
          <a:xfrm>
            <a:off x="838200" y="365125"/>
            <a:ext cx="10515600" cy="1325563"/>
          </a:xfrm>
        </p:spPr>
        <p:txBody>
          <a:bodyPr/>
          <a:lstStyle/>
          <a:p>
            <a:r>
              <a:rPr lang="en-US" dirty="0"/>
              <a:t>2D Turbulence</a:t>
            </a:r>
          </a:p>
        </p:txBody>
      </p:sp>
      <p:sp>
        <p:nvSpPr>
          <p:cNvPr id="13" name="TextBox 12">
            <a:extLst>
              <a:ext uri="{FF2B5EF4-FFF2-40B4-BE49-F238E27FC236}">
                <a16:creationId xmlns:a16="http://schemas.microsoft.com/office/drawing/2014/main" id="{53EEAF80-7E03-EA4A-9BAC-A436CF3C9D42}"/>
              </a:ext>
            </a:extLst>
          </p:cNvPr>
          <p:cNvSpPr txBox="1"/>
          <p:nvPr/>
        </p:nvSpPr>
        <p:spPr>
          <a:xfrm>
            <a:off x="0" y="4907"/>
            <a:ext cx="12192000" cy="400110"/>
          </a:xfrm>
          <a:prstGeom prst="rect">
            <a:avLst/>
          </a:prstGeom>
          <a:solidFill>
            <a:schemeClr val="tx2">
              <a:lumMod val="20000"/>
              <a:lumOff val="80000"/>
            </a:schemeClr>
          </a:solidFill>
        </p:spPr>
        <p:txBody>
          <a:bodyPr wrap="square" rtlCol="0">
            <a:spAutoFit/>
          </a:bodyPr>
          <a:lstStyle/>
          <a:p>
            <a:pPr algn="just"/>
            <a:endParaRPr lang="en-US" sz="2000" dirty="0">
              <a:solidFill>
                <a:schemeClr val="bg2">
                  <a:lumMod val="75000"/>
                </a:schemeClr>
              </a:solidFill>
              <a:latin typeface="+mj-lt"/>
            </a:endParaRPr>
          </a:p>
        </p:txBody>
      </p:sp>
      <p:pic>
        <p:nvPicPr>
          <p:cNvPr id="32" name="Picture 31">
            <a:extLst>
              <a:ext uri="{FF2B5EF4-FFF2-40B4-BE49-F238E27FC236}">
                <a16:creationId xmlns:a16="http://schemas.microsoft.com/office/drawing/2014/main" id="{EDB2AD3A-D370-A04D-AF1A-7F1D348D2129}"/>
              </a:ext>
            </a:extLst>
          </p:cNvPr>
          <p:cNvPicPr>
            <a:picLocks noChangeAspect="1"/>
          </p:cNvPicPr>
          <p:nvPr/>
        </p:nvPicPr>
        <p:blipFill>
          <a:blip r:embed="rId3"/>
          <a:stretch>
            <a:fillRect/>
          </a:stretch>
        </p:blipFill>
        <p:spPr>
          <a:xfrm>
            <a:off x="2029728" y="5068537"/>
            <a:ext cx="2834410" cy="672160"/>
          </a:xfrm>
          <a:prstGeom prst="rect">
            <a:avLst/>
          </a:prstGeom>
        </p:spPr>
      </p:pic>
      <p:pic>
        <p:nvPicPr>
          <p:cNvPr id="4" name="Picture 3">
            <a:extLst>
              <a:ext uri="{FF2B5EF4-FFF2-40B4-BE49-F238E27FC236}">
                <a16:creationId xmlns:a16="http://schemas.microsoft.com/office/drawing/2014/main" id="{AD3A3AC9-2EDF-314A-A554-20BD343E6B1D}"/>
              </a:ext>
            </a:extLst>
          </p:cNvPr>
          <p:cNvPicPr>
            <a:picLocks noChangeAspect="1"/>
          </p:cNvPicPr>
          <p:nvPr/>
        </p:nvPicPr>
        <p:blipFill>
          <a:blip r:embed="rId4"/>
          <a:stretch>
            <a:fillRect/>
          </a:stretch>
        </p:blipFill>
        <p:spPr>
          <a:xfrm>
            <a:off x="1752604" y="1466030"/>
            <a:ext cx="3388659" cy="2541494"/>
          </a:xfrm>
          <a:prstGeom prst="rect">
            <a:avLst/>
          </a:prstGeom>
        </p:spPr>
      </p:pic>
      <p:pic>
        <p:nvPicPr>
          <p:cNvPr id="6" name="Picture 5">
            <a:extLst>
              <a:ext uri="{FF2B5EF4-FFF2-40B4-BE49-F238E27FC236}">
                <a16:creationId xmlns:a16="http://schemas.microsoft.com/office/drawing/2014/main" id="{70C1D549-3AC1-5B49-A549-4E0D94F1D583}"/>
              </a:ext>
            </a:extLst>
          </p:cNvPr>
          <p:cNvPicPr>
            <a:picLocks noChangeAspect="1"/>
          </p:cNvPicPr>
          <p:nvPr/>
        </p:nvPicPr>
        <p:blipFill>
          <a:blip r:embed="rId5"/>
          <a:stretch>
            <a:fillRect/>
          </a:stretch>
        </p:blipFill>
        <p:spPr>
          <a:xfrm>
            <a:off x="6096000" y="1466030"/>
            <a:ext cx="3388659" cy="2541494"/>
          </a:xfrm>
          <a:prstGeom prst="rect">
            <a:avLst/>
          </a:prstGeom>
        </p:spPr>
      </p:pic>
      <p:pic>
        <p:nvPicPr>
          <p:cNvPr id="10" name="Picture 9">
            <a:extLst>
              <a:ext uri="{FF2B5EF4-FFF2-40B4-BE49-F238E27FC236}">
                <a16:creationId xmlns:a16="http://schemas.microsoft.com/office/drawing/2014/main" id="{BD76B268-B622-F14B-B1F1-DF414F1DFE9E}"/>
              </a:ext>
            </a:extLst>
          </p:cNvPr>
          <p:cNvPicPr>
            <a:picLocks noChangeAspect="1"/>
          </p:cNvPicPr>
          <p:nvPr/>
        </p:nvPicPr>
        <p:blipFill>
          <a:blip r:embed="rId6"/>
          <a:stretch>
            <a:fillRect/>
          </a:stretch>
        </p:blipFill>
        <p:spPr>
          <a:xfrm>
            <a:off x="5683624" y="4184296"/>
            <a:ext cx="6508376" cy="2440641"/>
          </a:xfrm>
          <a:prstGeom prst="rect">
            <a:avLst/>
          </a:prstGeom>
        </p:spPr>
      </p:pic>
    </p:spTree>
    <p:extLst>
      <p:ext uri="{BB962C8B-B14F-4D97-AF65-F5344CB8AC3E}">
        <p14:creationId xmlns:p14="http://schemas.microsoft.com/office/powerpoint/2010/main" val="4299973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52C547-79C1-BB4B-8AB3-523E3E08CBA6}"/>
              </a:ext>
            </a:extLst>
          </p:cNvPr>
          <p:cNvSpPr>
            <a:spLocks noGrp="1"/>
          </p:cNvSpPr>
          <p:nvPr>
            <p:ph type="title"/>
          </p:nvPr>
        </p:nvSpPr>
        <p:spPr>
          <a:xfrm>
            <a:off x="838200" y="365125"/>
            <a:ext cx="10515600" cy="1325563"/>
          </a:xfrm>
        </p:spPr>
        <p:txBody>
          <a:bodyPr/>
          <a:lstStyle/>
          <a:p>
            <a:r>
              <a:rPr lang="en-US" dirty="0"/>
              <a:t>State Space and Extreme Events</a:t>
            </a:r>
          </a:p>
        </p:txBody>
      </p:sp>
      <p:sp>
        <p:nvSpPr>
          <p:cNvPr id="5" name="TextBox 4">
            <a:extLst>
              <a:ext uri="{FF2B5EF4-FFF2-40B4-BE49-F238E27FC236}">
                <a16:creationId xmlns:a16="http://schemas.microsoft.com/office/drawing/2014/main" id="{22A0766F-C87F-9B49-8F8A-5C8F1B9DEBA4}"/>
              </a:ext>
            </a:extLst>
          </p:cNvPr>
          <p:cNvSpPr txBox="1"/>
          <p:nvPr/>
        </p:nvSpPr>
        <p:spPr>
          <a:xfrm>
            <a:off x="0" y="4907"/>
            <a:ext cx="12192000" cy="400110"/>
          </a:xfrm>
          <a:prstGeom prst="rect">
            <a:avLst/>
          </a:prstGeom>
          <a:solidFill>
            <a:schemeClr val="tx2">
              <a:lumMod val="20000"/>
              <a:lumOff val="80000"/>
            </a:schemeClr>
          </a:solidFill>
        </p:spPr>
        <p:txBody>
          <a:bodyPr wrap="square" rtlCol="0">
            <a:spAutoFit/>
          </a:bodyPr>
          <a:lstStyle/>
          <a:p>
            <a:pPr algn="just"/>
            <a:endParaRPr lang="en-US" sz="2000" dirty="0">
              <a:solidFill>
                <a:schemeClr val="bg2">
                  <a:lumMod val="75000"/>
                </a:schemeClr>
              </a:solidFill>
              <a:latin typeface="+mj-lt"/>
            </a:endParaRPr>
          </a:p>
        </p:txBody>
      </p:sp>
      <p:pic>
        <p:nvPicPr>
          <p:cNvPr id="10" name="Online Media 9" descr="example_extremeevent.mp4">
            <a:hlinkClick r:id="" action="ppaction://media"/>
            <a:extLst>
              <a:ext uri="{FF2B5EF4-FFF2-40B4-BE49-F238E27FC236}">
                <a16:creationId xmlns:a16="http://schemas.microsoft.com/office/drawing/2014/main" id="{E4CEB8B0-5E5D-6B4F-B9F7-83F89633126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5240" y="1524000"/>
            <a:ext cx="12192000" cy="4968875"/>
          </a:xfrm>
          <a:prstGeom prst="rect">
            <a:avLst/>
          </a:prstGeom>
        </p:spPr>
      </p:pic>
    </p:spTree>
    <p:extLst>
      <p:ext uri="{BB962C8B-B14F-4D97-AF65-F5344CB8AC3E}">
        <p14:creationId xmlns:p14="http://schemas.microsoft.com/office/powerpoint/2010/main" val="3494556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8063"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10"/>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52C547-79C1-BB4B-8AB3-523E3E08CBA6}"/>
              </a:ext>
            </a:extLst>
          </p:cNvPr>
          <p:cNvSpPr>
            <a:spLocks noGrp="1"/>
          </p:cNvSpPr>
          <p:nvPr>
            <p:ph type="title"/>
          </p:nvPr>
        </p:nvSpPr>
        <p:spPr>
          <a:xfrm>
            <a:off x="838200" y="365125"/>
            <a:ext cx="10515600" cy="1325563"/>
          </a:xfrm>
        </p:spPr>
        <p:txBody>
          <a:bodyPr/>
          <a:lstStyle/>
          <a:p>
            <a:r>
              <a:rPr lang="en-US" dirty="0"/>
              <a:t>State Space and Extreme Events</a:t>
            </a:r>
          </a:p>
        </p:txBody>
      </p:sp>
      <p:sp>
        <p:nvSpPr>
          <p:cNvPr id="5" name="TextBox 4">
            <a:extLst>
              <a:ext uri="{FF2B5EF4-FFF2-40B4-BE49-F238E27FC236}">
                <a16:creationId xmlns:a16="http://schemas.microsoft.com/office/drawing/2014/main" id="{22A0766F-C87F-9B49-8F8A-5C8F1B9DEBA4}"/>
              </a:ext>
            </a:extLst>
          </p:cNvPr>
          <p:cNvSpPr txBox="1"/>
          <p:nvPr/>
        </p:nvSpPr>
        <p:spPr>
          <a:xfrm>
            <a:off x="0" y="4907"/>
            <a:ext cx="12192000" cy="400110"/>
          </a:xfrm>
          <a:prstGeom prst="rect">
            <a:avLst/>
          </a:prstGeom>
          <a:solidFill>
            <a:schemeClr val="tx2">
              <a:lumMod val="20000"/>
              <a:lumOff val="80000"/>
            </a:schemeClr>
          </a:solidFill>
        </p:spPr>
        <p:txBody>
          <a:bodyPr wrap="square" rtlCol="0">
            <a:spAutoFit/>
          </a:bodyPr>
          <a:lstStyle/>
          <a:p>
            <a:pPr algn="just"/>
            <a:endParaRPr lang="en-US" sz="2000" dirty="0">
              <a:solidFill>
                <a:schemeClr val="bg2">
                  <a:lumMod val="75000"/>
                </a:schemeClr>
              </a:solidFill>
              <a:latin typeface="+mj-lt"/>
            </a:endParaRPr>
          </a:p>
        </p:txBody>
      </p:sp>
      <p:pic>
        <p:nvPicPr>
          <p:cNvPr id="10" name="Online Media 9" descr="example_extremeevent.mp4">
            <a:hlinkClick r:id="" action="ppaction://media"/>
            <a:extLst>
              <a:ext uri="{FF2B5EF4-FFF2-40B4-BE49-F238E27FC236}">
                <a16:creationId xmlns:a16="http://schemas.microsoft.com/office/drawing/2014/main" id="{E4CEB8B0-5E5D-6B4F-B9F7-83F89633126B}"/>
              </a:ext>
            </a:extLst>
          </p:cNvPr>
          <p:cNvPicPr>
            <a:picLocks noChangeAspect="1"/>
          </p:cNvPicPr>
          <p:nvPr>
            <a:videoFile r:link="rId1"/>
            <p:extLst>
              <p:ext uri="{DAA4B4D4-6D71-4841-9C94-3DE7FCFB9230}">
                <p14:media xmlns:p14="http://schemas.microsoft.com/office/powerpoint/2010/main" r:embed="rId2">
                  <p14:trim end="11099.1111"/>
                </p14:media>
              </p:ext>
            </p:extLst>
          </p:nvPr>
        </p:nvPicPr>
        <p:blipFill>
          <a:blip r:embed="rId5"/>
          <a:stretch>
            <a:fillRect/>
          </a:stretch>
        </p:blipFill>
        <p:spPr>
          <a:xfrm>
            <a:off x="0" y="1524000"/>
            <a:ext cx="12192000" cy="4968875"/>
          </a:xfrm>
          <a:prstGeom prst="rect">
            <a:avLst/>
          </a:prstGeom>
        </p:spPr>
      </p:pic>
    </p:spTree>
    <p:extLst>
      <p:ext uri="{BB962C8B-B14F-4D97-AF65-F5344CB8AC3E}">
        <p14:creationId xmlns:p14="http://schemas.microsoft.com/office/powerpoint/2010/main" val="1158979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963"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0"/>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52C547-79C1-BB4B-8AB3-523E3E08CBA6}"/>
              </a:ext>
            </a:extLst>
          </p:cNvPr>
          <p:cNvSpPr>
            <a:spLocks noGrp="1"/>
          </p:cNvSpPr>
          <p:nvPr>
            <p:ph type="title"/>
          </p:nvPr>
        </p:nvSpPr>
        <p:spPr>
          <a:xfrm>
            <a:off x="838200" y="365125"/>
            <a:ext cx="10515600" cy="1325563"/>
          </a:xfrm>
        </p:spPr>
        <p:txBody>
          <a:bodyPr/>
          <a:lstStyle/>
          <a:p>
            <a:r>
              <a:rPr lang="en-US" dirty="0"/>
              <a:t>State Space and Extreme Events</a:t>
            </a:r>
          </a:p>
        </p:txBody>
      </p:sp>
      <p:sp>
        <p:nvSpPr>
          <p:cNvPr id="5" name="TextBox 4">
            <a:extLst>
              <a:ext uri="{FF2B5EF4-FFF2-40B4-BE49-F238E27FC236}">
                <a16:creationId xmlns:a16="http://schemas.microsoft.com/office/drawing/2014/main" id="{22A0766F-C87F-9B49-8F8A-5C8F1B9DEBA4}"/>
              </a:ext>
            </a:extLst>
          </p:cNvPr>
          <p:cNvSpPr txBox="1"/>
          <p:nvPr/>
        </p:nvSpPr>
        <p:spPr>
          <a:xfrm>
            <a:off x="0" y="4907"/>
            <a:ext cx="12192000" cy="400110"/>
          </a:xfrm>
          <a:prstGeom prst="rect">
            <a:avLst/>
          </a:prstGeom>
          <a:solidFill>
            <a:schemeClr val="tx2">
              <a:lumMod val="20000"/>
              <a:lumOff val="80000"/>
            </a:schemeClr>
          </a:solidFill>
        </p:spPr>
        <p:txBody>
          <a:bodyPr wrap="square" rtlCol="0">
            <a:spAutoFit/>
          </a:bodyPr>
          <a:lstStyle/>
          <a:p>
            <a:pPr algn="just"/>
            <a:endParaRPr lang="en-US" sz="2000" dirty="0">
              <a:solidFill>
                <a:schemeClr val="bg2">
                  <a:lumMod val="75000"/>
                </a:schemeClr>
              </a:solidFill>
              <a:latin typeface="+mj-lt"/>
            </a:endParaRPr>
          </a:p>
        </p:txBody>
      </p:sp>
      <p:pic>
        <p:nvPicPr>
          <p:cNvPr id="10" name="Online Media 9" descr="example_extremeevent.mp4">
            <a:hlinkClick r:id="" action="ppaction://media"/>
            <a:extLst>
              <a:ext uri="{FF2B5EF4-FFF2-40B4-BE49-F238E27FC236}">
                <a16:creationId xmlns:a16="http://schemas.microsoft.com/office/drawing/2014/main" id="{E4CEB8B0-5E5D-6B4F-B9F7-83F89633126B}"/>
              </a:ext>
            </a:extLst>
          </p:cNvPr>
          <p:cNvPicPr>
            <a:picLocks noChangeAspect="1"/>
          </p:cNvPicPr>
          <p:nvPr>
            <a:videoFile r:link="rId1"/>
            <p:extLst>
              <p:ext uri="{DAA4B4D4-6D71-4841-9C94-3DE7FCFB9230}">
                <p14:media xmlns:p14="http://schemas.microsoft.com/office/powerpoint/2010/main" r:embed="rId2">
                  <p14:trim st="6974.8104"/>
                </p14:media>
              </p:ext>
            </p:extLst>
          </p:nvPr>
        </p:nvPicPr>
        <p:blipFill>
          <a:blip r:embed="rId5"/>
          <a:stretch>
            <a:fillRect/>
          </a:stretch>
        </p:blipFill>
        <p:spPr>
          <a:xfrm>
            <a:off x="0" y="1690688"/>
            <a:ext cx="12192000" cy="4968875"/>
          </a:xfrm>
          <a:prstGeom prst="rect">
            <a:avLst/>
          </a:prstGeom>
        </p:spPr>
      </p:pic>
    </p:spTree>
    <p:extLst>
      <p:ext uri="{BB962C8B-B14F-4D97-AF65-F5344CB8AC3E}">
        <p14:creationId xmlns:p14="http://schemas.microsoft.com/office/powerpoint/2010/main" val="2381139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1088"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0"/>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52C547-79C1-BB4B-8AB3-523E3E08CBA6}"/>
              </a:ext>
            </a:extLst>
          </p:cNvPr>
          <p:cNvSpPr>
            <a:spLocks noGrp="1"/>
          </p:cNvSpPr>
          <p:nvPr>
            <p:ph type="title"/>
          </p:nvPr>
        </p:nvSpPr>
        <p:spPr>
          <a:xfrm>
            <a:off x="838200" y="365125"/>
            <a:ext cx="10515600" cy="1325563"/>
          </a:xfrm>
        </p:spPr>
        <p:txBody>
          <a:bodyPr/>
          <a:lstStyle/>
          <a:p>
            <a:r>
              <a:rPr lang="en-US" dirty="0"/>
              <a:t>Heteroclinic Connections in Turbulence</a:t>
            </a:r>
          </a:p>
        </p:txBody>
      </p:sp>
      <p:sp>
        <p:nvSpPr>
          <p:cNvPr id="23" name="Arc 54">
            <a:extLst>
              <a:ext uri="{FF2B5EF4-FFF2-40B4-BE49-F238E27FC236}">
                <a16:creationId xmlns:a16="http://schemas.microsoft.com/office/drawing/2014/main" id="{7C631ECC-902A-E448-9DB0-05B8EDEA63B2}"/>
              </a:ext>
            </a:extLst>
          </p:cNvPr>
          <p:cNvSpPr>
            <a:spLocks/>
          </p:cNvSpPr>
          <p:nvPr/>
        </p:nvSpPr>
        <p:spPr bwMode="auto">
          <a:xfrm>
            <a:off x="6429375" y="2443163"/>
            <a:ext cx="304800" cy="247650"/>
          </a:xfrm>
          <a:custGeom>
            <a:avLst/>
            <a:gdLst>
              <a:gd name="G0" fmla="+- 0 0 0"/>
              <a:gd name="G1" fmla="+- 21600 0 0"/>
              <a:gd name="G2" fmla="+- 21600 0 0"/>
              <a:gd name="T0" fmla="*/ 0 w 21600"/>
              <a:gd name="T1" fmla="*/ 0 h 21841"/>
              <a:gd name="T2" fmla="*/ 21599 w 21600"/>
              <a:gd name="T3" fmla="*/ 21841 h 21841"/>
              <a:gd name="T4" fmla="*/ 0 w 21600"/>
              <a:gd name="T5" fmla="*/ 21600 h 21841"/>
            </a:gdLst>
            <a:ahLst/>
            <a:cxnLst>
              <a:cxn ang="0">
                <a:pos x="T0" y="T1"/>
              </a:cxn>
              <a:cxn ang="0">
                <a:pos x="T2" y="T3"/>
              </a:cxn>
              <a:cxn ang="0">
                <a:pos x="T4" y="T5"/>
              </a:cxn>
            </a:cxnLst>
            <a:rect l="0" t="0" r="r" b="b"/>
            <a:pathLst>
              <a:path w="21600" h="21841" fill="none" extrusionOk="0">
                <a:moveTo>
                  <a:pt x="-1" y="0"/>
                </a:moveTo>
                <a:cubicBezTo>
                  <a:pt x="11929" y="0"/>
                  <a:pt x="21600" y="9670"/>
                  <a:pt x="21600" y="21600"/>
                </a:cubicBezTo>
                <a:cubicBezTo>
                  <a:pt x="21600" y="21680"/>
                  <a:pt x="21599" y="21760"/>
                  <a:pt x="21598" y="21840"/>
                </a:cubicBezTo>
              </a:path>
              <a:path w="21600" h="21841" stroke="0" extrusionOk="0">
                <a:moveTo>
                  <a:pt x="-1" y="0"/>
                </a:moveTo>
                <a:cubicBezTo>
                  <a:pt x="11929" y="0"/>
                  <a:pt x="21600" y="9670"/>
                  <a:pt x="21600" y="21600"/>
                </a:cubicBezTo>
                <a:cubicBezTo>
                  <a:pt x="21600" y="21680"/>
                  <a:pt x="21599" y="21760"/>
                  <a:pt x="21598" y="21840"/>
                </a:cubicBezTo>
                <a:lnTo>
                  <a:pt x="0" y="21600"/>
                </a:lnTo>
                <a:close/>
              </a:path>
            </a:pathLst>
          </a:custGeom>
          <a:noFill/>
          <a:ln w="19050">
            <a:solidFill>
              <a:schemeClr val="bg1">
                <a:lumMod val="65000"/>
              </a:schemeClr>
            </a:solidFill>
            <a:round/>
            <a:headEnd/>
            <a:tailEnd/>
          </a:ln>
          <a:effectLst/>
        </p:spPr>
        <p:txBody>
          <a:bodyPr anchor="ctr">
            <a:spAutoFit/>
          </a:bodyPr>
          <a:lstStyle/>
          <a:p>
            <a:pPr algn="ctr">
              <a:defRPr/>
            </a:pPr>
            <a:endParaRPr lang="en-US" sz="2400">
              <a:latin typeface="Arial" pitchFamily="34" charset="0"/>
              <a:cs typeface="+mn-cs"/>
              <a:sym typeface="Arial"/>
            </a:endParaRPr>
          </a:p>
        </p:txBody>
      </p:sp>
      <p:sp>
        <p:nvSpPr>
          <p:cNvPr id="25" name="Arc 10">
            <a:extLst>
              <a:ext uri="{FF2B5EF4-FFF2-40B4-BE49-F238E27FC236}">
                <a16:creationId xmlns:a16="http://schemas.microsoft.com/office/drawing/2014/main" id="{4451ED1D-0597-1942-8BC4-85AAB93A7550}"/>
              </a:ext>
            </a:extLst>
          </p:cNvPr>
          <p:cNvSpPr>
            <a:spLocks/>
          </p:cNvSpPr>
          <p:nvPr/>
        </p:nvSpPr>
        <p:spPr bwMode="auto">
          <a:xfrm flipH="1">
            <a:off x="1533525" y="2803525"/>
            <a:ext cx="1695450" cy="1905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9050">
            <a:solidFill>
              <a:schemeClr val="bg1">
                <a:lumMod val="65000"/>
              </a:schemeClr>
            </a:solidFill>
            <a:round/>
            <a:headEnd/>
            <a:tailEnd/>
          </a:ln>
          <a:effectLst/>
        </p:spPr>
        <p:txBody>
          <a:bodyPr anchor="ctr">
            <a:spAutoFit/>
          </a:bodyPr>
          <a:lstStyle/>
          <a:p>
            <a:pPr algn="ctr">
              <a:defRPr/>
            </a:pPr>
            <a:endParaRPr lang="en-US" sz="2400">
              <a:latin typeface="Arial" pitchFamily="34" charset="0"/>
              <a:cs typeface="+mn-cs"/>
              <a:sym typeface="Arial"/>
            </a:endParaRPr>
          </a:p>
        </p:txBody>
      </p:sp>
      <p:sp>
        <p:nvSpPr>
          <p:cNvPr id="26" name="Arc 11">
            <a:extLst>
              <a:ext uri="{FF2B5EF4-FFF2-40B4-BE49-F238E27FC236}">
                <a16:creationId xmlns:a16="http://schemas.microsoft.com/office/drawing/2014/main" id="{E0B14878-AC8C-FF48-85F5-A13A144FB3DF}"/>
              </a:ext>
            </a:extLst>
          </p:cNvPr>
          <p:cNvSpPr>
            <a:spLocks/>
          </p:cNvSpPr>
          <p:nvPr/>
        </p:nvSpPr>
        <p:spPr bwMode="auto">
          <a:xfrm flipV="1">
            <a:off x="2171700" y="3327400"/>
            <a:ext cx="2047875" cy="143827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9050">
            <a:solidFill>
              <a:schemeClr val="bg1">
                <a:lumMod val="65000"/>
              </a:schemeClr>
            </a:solidFill>
            <a:round/>
            <a:headEnd/>
            <a:tailEnd/>
          </a:ln>
          <a:effectLst/>
        </p:spPr>
        <p:txBody>
          <a:bodyPr anchor="ctr">
            <a:spAutoFit/>
          </a:bodyPr>
          <a:lstStyle/>
          <a:p>
            <a:pPr algn="ctr">
              <a:defRPr/>
            </a:pPr>
            <a:endParaRPr lang="en-US" sz="2400">
              <a:latin typeface="Arial" pitchFamily="34" charset="0"/>
              <a:cs typeface="+mn-cs"/>
              <a:sym typeface="Arial"/>
            </a:endParaRPr>
          </a:p>
        </p:txBody>
      </p:sp>
      <p:sp>
        <p:nvSpPr>
          <p:cNvPr id="27" name="Arc 12">
            <a:extLst>
              <a:ext uri="{FF2B5EF4-FFF2-40B4-BE49-F238E27FC236}">
                <a16:creationId xmlns:a16="http://schemas.microsoft.com/office/drawing/2014/main" id="{D2B22A3D-35AC-404A-BC58-709FF816FE1B}"/>
              </a:ext>
            </a:extLst>
          </p:cNvPr>
          <p:cNvSpPr>
            <a:spLocks/>
          </p:cNvSpPr>
          <p:nvPr/>
        </p:nvSpPr>
        <p:spPr bwMode="auto">
          <a:xfrm flipV="1">
            <a:off x="2314575" y="2803525"/>
            <a:ext cx="990600" cy="13716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9050">
            <a:solidFill>
              <a:schemeClr val="bg1">
                <a:lumMod val="65000"/>
              </a:schemeClr>
            </a:solidFill>
            <a:round/>
            <a:headEnd/>
            <a:tailEnd/>
          </a:ln>
          <a:effectLst/>
        </p:spPr>
        <p:txBody>
          <a:bodyPr anchor="ctr">
            <a:spAutoFit/>
          </a:bodyPr>
          <a:lstStyle/>
          <a:p>
            <a:pPr algn="ctr">
              <a:defRPr/>
            </a:pPr>
            <a:endParaRPr lang="en-US" sz="2400">
              <a:latin typeface="Arial" pitchFamily="34" charset="0"/>
              <a:cs typeface="+mn-cs"/>
              <a:sym typeface="Arial"/>
            </a:endParaRPr>
          </a:p>
        </p:txBody>
      </p:sp>
      <p:sp>
        <p:nvSpPr>
          <p:cNvPr id="28" name="Arc 15">
            <a:extLst>
              <a:ext uri="{FF2B5EF4-FFF2-40B4-BE49-F238E27FC236}">
                <a16:creationId xmlns:a16="http://schemas.microsoft.com/office/drawing/2014/main" id="{BB347F37-4E52-A844-8ED7-F9F239FC672A}"/>
              </a:ext>
            </a:extLst>
          </p:cNvPr>
          <p:cNvSpPr>
            <a:spLocks/>
          </p:cNvSpPr>
          <p:nvPr/>
        </p:nvSpPr>
        <p:spPr bwMode="auto">
          <a:xfrm flipH="1">
            <a:off x="3457575" y="3336925"/>
            <a:ext cx="762000" cy="762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9050">
            <a:solidFill>
              <a:schemeClr val="bg1">
                <a:lumMod val="65000"/>
              </a:schemeClr>
            </a:solidFill>
            <a:round/>
            <a:headEnd/>
            <a:tailEnd/>
          </a:ln>
          <a:effectLst/>
        </p:spPr>
        <p:txBody>
          <a:bodyPr anchor="ctr">
            <a:spAutoFit/>
          </a:bodyPr>
          <a:lstStyle/>
          <a:p>
            <a:pPr algn="ctr">
              <a:defRPr/>
            </a:pPr>
            <a:endParaRPr lang="en-US" sz="2400">
              <a:latin typeface="Arial" pitchFamily="34" charset="0"/>
              <a:cs typeface="+mn-cs"/>
              <a:sym typeface="Arial"/>
            </a:endParaRPr>
          </a:p>
        </p:txBody>
      </p:sp>
      <p:sp>
        <p:nvSpPr>
          <p:cNvPr id="29" name="Arc 31">
            <a:extLst>
              <a:ext uri="{FF2B5EF4-FFF2-40B4-BE49-F238E27FC236}">
                <a16:creationId xmlns:a16="http://schemas.microsoft.com/office/drawing/2014/main" id="{E52EAD82-F309-324B-90CA-BDF11FC5153A}"/>
              </a:ext>
            </a:extLst>
          </p:cNvPr>
          <p:cNvSpPr>
            <a:spLocks/>
          </p:cNvSpPr>
          <p:nvPr/>
        </p:nvSpPr>
        <p:spPr bwMode="auto">
          <a:xfrm flipH="1">
            <a:off x="1457325" y="4175125"/>
            <a:ext cx="866775" cy="71437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9050">
            <a:solidFill>
              <a:schemeClr val="bg1">
                <a:lumMod val="65000"/>
              </a:schemeClr>
            </a:solidFill>
            <a:round/>
            <a:headEnd/>
            <a:tailEnd/>
          </a:ln>
          <a:effectLst/>
        </p:spPr>
        <p:txBody>
          <a:bodyPr anchor="ctr">
            <a:spAutoFit/>
          </a:bodyPr>
          <a:lstStyle/>
          <a:p>
            <a:pPr algn="ctr">
              <a:defRPr/>
            </a:pPr>
            <a:endParaRPr lang="en-US" sz="2400">
              <a:latin typeface="Arial" pitchFamily="34" charset="0"/>
              <a:cs typeface="+mn-cs"/>
              <a:sym typeface="Arial"/>
            </a:endParaRPr>
          </a:p>
        </p:txBody>
      </p:sp>
      <p:sp>
        <p:nvSpPr>
          <p:cNvPr id="30" name="Arc 32">
            <a:extLst>
              <a:ext uri="{FF2B5EF4-FFF2-40B4-BE49-F238E27FC236}">
                <a16:creationId xmlns:a16="http://schemas.microsoft.com/office/drawing/2014/main" id="{E52044AA-18C1-904A-AE83-1955E4C6D62B}"/>
              </a:ext>
            </a:extLst>
          </p:cNvPr>
          <p:cNvSpPr>
            <a:spLocks/>
          </p:cNvSpPr>
          <p:nvPr/>
        </p:nvSpPr>
        <p:spPr bwMode="auto">
          <a:xfrm flipH="1" flipV="1">
            <a:off x="1457325" y="4889500"/>
            <a:ext cx="866775" cy="54292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9050">
            <a:solidFill>
              <a:schemeClr val="bg1">
                <a:lumMod val="65000"/>
              </a:schemeClr>
            </a:solidFill>
            <a:round/>
            <a:headEnd/>
            <a:tailEnd/>
          </a:ln>
          <a:effectLst/>
        </p:spPr>
        <p:txBody>
          <a:bodyPr anchor="ctr">
            <a:spAutoFit/>
          </a:bodyPr>
          <a:lstStyle/>
          <a:p>
            <a:pPr algn="ctr">
              <a:defRPr/>
            </a:pPr>
            <a:endParaRPr lang="en-US" sz="2400">
              <a:latin typeface="Arial" pitchFamily="34" charset="0"/>
              <a:cs typeface="+mn-cs"/>
              <a:sym typeface="Arial"/>
            </a:endParaRPr>
          </a:p>
        </p:txBody>
      </p:sp>
      <p:sp>
        <p:nvSpPr>
          <p:cNvPr id="31" name="Arc 33">
            <a:extLst>
              <a:ext uri="{FF2B5EF4-FFF2-40B4-BE49-F238E27FC236}">
                <a16:creationId xmlns:a16="http://schemas.microsoft.com/office/drawing/2014/main" id="{243B38AA-DF2F-624B-95E3-42FBF0D1106D}"/>
              </a:ext>
            </a:extLst>
          </p:cNvPr>
          <p:cNvSpPr>
            <a:spLocks/>
          </p:cNvSpPr>
          <p:nvPr/>
        </p:nvSpPr>
        <p:spPr bwMode="auto">
          <a:xfrm flipV="1">
            <a:off x="2324100" y="4603750"/>
            <a:ext cx="2124075" cy="82867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9050">
            <a:solidFill>
              <a:schemeClr val="bg1">
                <a:lumMod val="65000"/>
              </a:schemeClr>
            </a:solidFill>
            <a:round/>
            <a:headEnd/>
            <a:tailEnd/>
          </a:ln>
          <a:effectLst/>
        </p:spPr>
        <p:txBody>
          <a:bodyPr anchor="ctr">
            <a:spAutoFit/>
          </a:bodyPr>
          <a:lstStyle/>
          <a:p>
            <a:pPr algn="ctr">
              <a:defRPr/>
            </a:pPr>
            <a:endParaRPr lang="en-US" sz="2400">
              <a:latin typeface="Arial" pitchFamily="34" charset="0"/>
              <a:cs typeface="+mn-cs"/>
              <a:sym typeface="Arial"/>
            </a:endParaRPr>
          </a:p>
        </p:txBody>
      </p:sp>
      <p:sp>
        <p:nvSpPr>
          <p:cNvPr id="32" name="Arc 34">
            <a:extLst>
              <a:ext uri="{FF2B5EF4-FFF2-40B4-BE49-F238E27FC236}">
                <a16:creationId xmlns:a16="http://schemas.microsoft.com/office/drawing/2014/main" id="{1049DE7B-4707-6246-93D2-BD9D0F497867}"/>
              </a:ext>
            </a:extLst>
          </p:cNvPr>
          <p:cNvSpPr>
            <a:spLocks/>
          </p:cNvSpPr>
          <p:nvPr/>
        </p:nvSpPr>
        <p:spPr bwMode="auto">
          <a:xfrm flipH="1" flipV="1">
            <a:off x="3457575" y="4098925"/>
            <a:ext cx="819150" cy="178117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9050">
            <a:solidFill>
              <a:schemeClr val="bg1">
                <a:lumMod val="65000"/>
              </a:schemeClr>
            </a:solidFill>
            <a:round/>
            <a:headEnd/>
            <a:tailEnd/>
          </a:ln>
          <a:effectLst/>
        </p:spPr>
        <p:txBody>
          <a:bodyPr anchor="ctr">
            <a:spAutoFit/>
          </a:bodyPr>
          <a:lstStyle/>
          <a:p>
            <a:pPr algn="ctr">
              <a:defRPr/>
            </a:pPr>
            <a:endParaRPr lang="en-US" sz="2400">
              <a:latin typeface="Arial" pitchFamily="34" charset="0"/>
              <a:cs typeface="+mn-cs"/>
              <a:sym typeface="Arial"/>
            </a:endParaRPr>
          </a:p>
        </p:txBody>
      </p:sp>
      <p:sp>
        <p:nvSpPr>
          <p:cNvPr id="33" name="Arc 51">
            <a:extLst>
              <a:ext uri="{FF2B5EF4-FFF2-40B4-BE49-F238E27FC236}">
                <a16:creationId xmlns:a16="http://schemas.microsoft.com/office/drawing/2014/main" id="{F75E298C-A4E9-A742-9FF9-414388FCFB23}"/>
              </a:ext>
            </a:extLst>
          </p:cNvPr>
          <p:cNvSpPr>
            <a:spLocks/>
          </p:cNvSpPr>
          <p:nvPr/>
        </p:nvSpPr>
        <p:spPr bwMode="auto">
          <a:xfrm flipV="1">
            <a:off x="4276725" y="4662488"/>
            <a:ext cx="1752600" cy="1219200"/>
          </a:xfrm>
          <a:custGeom>
            <a:avLst/>
            <a:gdLst>
              <a:gd name="G0" fmla="+- 0 0 0"/>
              <a:gd name="G1" fmla="+- 21600 0 0"/>
              <a:gd name="G2" fmla="+- 21600 0 0"/>
              <a:gd name="T0" fmla="*/ 0 w 21600"/>
              <a:gd name="T1" fmla="*/ 0 h 21841"/>
              <a:gd name="T2" fmla="*/ 21599 w 21600"/>
              <a:gd name="T3" fmla="*/ 21841 h 21841"/>
              <a:gd name="T4" fmla="*/ 0 w 21600"/>
              <a:gd name="T5" fmla="*/ 21600 h 21841"/>
            </a:gdLst>
            <a:ahLst/>
            <a:cxnLst>
              <a:cxn ang="0">
                <a:pos x="T0" y="T1"/>
              </a:cxn>
              <a:cxn ang="0">
                <a:pos x="T2" y="T3"/>
              </a:cxn>
              <a:cxn ang="0">
                <a:pos x="T4" y="T5"/>
              </a:cxn>
            </a:cxnLst>
            <a:rect l="0" t="0" r="r" b="b"/>
            <a:pathLst>
              <a:path w="21600" h="21841" fill="none" extrusionOk="0">
                <a:moveTo>
                  <a:pt x="-1" y="0"/>
                </a:moveTo>
                <a:cubicBezTo>
                  <a:pt x="11929" y="0"/>
                  <a:pt x="21600" y="9670"/>
                  <a:pt x="21600" y="21600"/>
                </a:cubicBezTo>
                <a:cubicBezTo>
                  <a:pt x="21600" y="21680"/>
                  <a:pt x="21599" y="21760"/>
                  <a:pt x="21598" y="21840"/>
                </a:cubicBezTo>
              </a:path>
              <a:path w="21600" h="21841" stroke="0" extrusionOk="0">
                <a:moveTo>
                  <a:pt x="-1" y="0"/>
                </a:moveTo>
                <a:cubicBezTo>
                  <a:pt x="11929" y="0"/>
                  <a:pt x="21600" y="9670"/>
                  <a:pt x="21600" y="21600"/>
                </a:cubicBezTo>
                <a:cubicBezTo>
                  <a:pt x="21600" y="21680"/>
                  <a:pt x="21599" y="21760"/>
                  <a:pt x="21598" y="21840"/>
                </a:cubicBezTo>
                <a:lnTo>
                  <a:pt x="0" y="21600"/>
                </a:lnTo>
                <a:close/>
              </a:path>
            </a:pathLst>
          </a:custGeom>
          <a:noFill/>
          <a:ln w="19050">
            <a:solidFill>
              <a:schemeClr val="bg1">
                <a:lumMod val="65000"/>
              </a:schemeClr>
            </a:solidFill>
            <a:round/>
            <a:headEnd/>
            <a:tailEnd/>
          </a:ln>
          <a:effectLst/>
        </p:spPr>
        <p:txBody>
          <a:bodyPr anchor="ctr">
            <a:spAutoFit/>
          </a:bodyPr>
          <a:lstStyle/>
          <a:p>
            <a:pPr algn="ctr">
              <a:defRPr/>
            </a:pPr>
            <a:endParaRPr lang="en-US" sz="2400">
              <a:latin typeface="Arial" pitchFamily="34" charset="0"/>
              <a:cs typeface="+mn-cs"/>
              <a:sym typeface="Arial"/>
            </a:endParaRPr>
          </a:p>
        </p:txBody>
      </p:sp>
      <p:sp>
        <p:nvSpPr>
          <p:cNvPr id="34" name="Arc 53">
            <a:extLst>
              <a:ext uri="{FF2B5EF4-FFF2-40B4-BE49-F238E27FC236}">
                <a16:creationId xmlns:a16="http://schemas.microsoft.com/office/drawing/2014/main" id="{DF3AB081-74EB-8740-8583-F2F90C10B3E5}"/>
              </a:ext>
            </a:extLst>
          </p:cNvPr>
          <p:cNvSpPr>
            <a:spLocks/>
          </p:cNvSpPr>
          <p:nvPr/>
        </p:nvSpPr>
        <p:spPr bwMode="auto">
          <a:xfrm flipH="1">
            <a:off x="5819775" y="2443163"/>
            <a:ext cx="619125" cy="990600"/>
          </a:xfrm>
          <a:custGeom>
            <a:avLst/>
            <a:gdLst>
              <a:gd name="G0" fmla="+- 0 0 0"/>
              <a:gd name="G1" fmla="+- 21600 0 0"/>
              <a:gd name="G2" fmla="+- 21600 0 0"/>
              <a:gd name="T0" fmla="*/ 0 w 21600"/>
              <a:gd name="T1" fmla="*/ 0 h 21841"/>
              <a:gd name="T2" fmla="*/ 21599 w 21600"/>
              <a:gd name="T3" fmla="*/ 21841 h 21841"/>
              <a:gd name="T4" fmla="*/ 0 w 21600"/>
              <a:gd name="T5" fmla="*/ 21600 h 21841"/>
            </a:gdLst>
            <a:ahLst/>
            <a:cxnLst>
              <a:cxn ang="0">
                <a:pos x="T0" y="T1"/>
              </a:cxn>
              <a:cxn ang="0">
                <a:pos x="T2" y="T3"/>
              </a:cxn>
              <a:cxn ang="0">
                <a:pos x="T4" y="T5"/>
              </a:cxn>
            </a:cxnLst>
            <a:rect l="0" t="0" r="r" b="b"/>
            <a:pathLst>
              <a:path w="21600" h="21841" fill="none" extrusionOk="0">
                <a:moveTo>
                  <a:pt x="-1" y="0"/>
                </a:moveTo>
                <a:cubicBezTo>
                  <a:pt x="11929" y="0"/>
                  <a:pt x="21600" y="9670"/>
                  <a:pt x="21600" y="21600"/>
                </a:cubicBezTo>
                <a:cubicBezTo>
                  <a:pt x="21600" y="21680"/>
                  <a:pt x="21599" y="21760"/>
                  <a:pt x="21598" y="21840"/>
                </a:cubicBezTo>
              </a:path>
              <a:path w="21600" h="21841" stroke="0" extrusionOk="0">
                <a:moveTo>
                  <a:pt x="-1" y="0"/>
                </a:moveTo>
                <a:cubicBezTo>
                  <a:pt x="11929" y="0"/>
                  <a:pt x="21600" y="9670"/>
                  <a:pt x="21600" y="21600"/>
                </a:cubicBezTo>
                <a:cubicBezTo>
                  <a:pt x="21600" y="21680"/>
                  <a:pt x="21599" y="21760"/>
                  <a:pt x="21598" y="21840"/>
                </a:cubicBezTo>
                <a:lnTo>
                  <a:pt x="0" y="21600"/>
                </a:lnTo>
                <a:close/>
              </a:path>
            </a:pathLst>
          </a:custGeom>
          <a:noFill/>
          <a:ln w="19050">
            <a:solidFill>
              <a:schemeClr val="bg1">
                <a:lumMod val="65000"/>
              </a:schemeClr>
            </a:solidFill>
            <a:round/>
            <a:headEnd/>
            <a:tailEnd/>
          </a:ln>
          <a:effectLst/>
        </p:spPr>
        <p:txBody>
          <a:bodyPr anchor="ctr">
            <a:spAutoFit/>
          </a:bodyPr>
          <a:lstStyle/>
          <a:p>
            <a:pPr algn="ctr">
              <a:defRPr/>
            </a:pPr>
            <a:endParaRPr lang="en-US" sz="2400">
              <a:latin typeface="Arial" pitchFamily="34" charset="0"/>
              <a:cs typeface="+mn-cs"/>
              <a:sym typeface="Arial"/>
            </a:endParaRPr>
          </a:p>
        </p:txBody>
      </p:sp>
      <p:sp>
        <p:nvSpPr>
          <p:cNvPr id="36" name="Arc 58">
            <a:extLst>
              <a:ext uri="{FF2B5EF4-FFF2-40B4-BE49-F238E27FC236}">
                <a16:creationId xmlns:a16="http://schemas.microsoft.com/office/drawing/2014/main" id="{A070098D-43A3-7147-A0F3-BF2C2940E2A9}"/>
              </a:ext>
            </a:extLst>
          </p:cNvPr>
          <p:cNvSpPr>
            <a:spLocks/>
          </p:cNvSpPr>
          <p:nvPr/>
        </p:nvSpPr>
        <p:spPr bwMode="auto">
          <a:xfrm flipH="1">
            <a:off x="6058374" y="2717001"/>
            <a:ext cx="640455" cy="1952625"/>
          </a:xfrm>
          <a:custGeom>
            <a:avLst/>
            <a:gdLst>
              <a:gd name="G0" fmla="+- 0 0 0"/>
              <a:gd name="G1" fmla="+- 21600 0 0"/>
              <a:gd name="G2" fmla="+- 21600 0 0"/>
              <a:gd name="T0" fmla="*/ 0 w 21600"/>
              <a:gd name="T1" fmla="*/ 0 h 21841"/>
              <a:gd name="T2" fmla="*/ 21599 w 21600"/>
              <a:gd name="T3" fmla="*/ 21841 h 21841"/>
              <a:gd name="T4" fmla="*/ 0 w 21600"/>
              <a:gd name="T5" fmla="*/ 21600 h 21841"/>
            </a:gdLst>
            <a:ahLst/>
            <a:cxnLst>
              <a:cxn ang="0">
                <a:pos x="T0" y="T1"/>
              </a:cxn>
              <a:cxn ang="0">
                <a:pos x="T2" y="T3"/>
              </a:cxn>
              <a:cxn ang="0">
                <a:pos x="T4" y="T5"/>
              </a:cxn>
            </a:cxnLst>
            <a:rect l="0" t="0" r="r" b="b"/>
            <a:pathLst>
              <a:path w="21600" h="21841" fill="none" extrusionOk="0">
                <a:moveTo>
                  <a:pt x="-1" y="0"/>
                </a:moveTo>
                <a:cubicBezTo>
                  <a:pt x="11929" y="0"/>
                  <a:pt x="21600" y="9670"/>
                  <a:pt x="21600" y="21600"/>
                </a:cubicBezTo>
                <a:cubicBezTo>
                  <a:pt x="21600" y="21680"/>
                  <a:pt x="21599" y="21760"/>
                  <a:pt x="21598" y="21840"/>
                </a:cubicBezTo>
              </a:path>
              <a:path w="21600" h="21841" stroke="0" extrusionOk="0">
                <a:moveTo>
                  <a:pt x="-1" y="0"/>
                </a:moveTo>
                <a:cubicBezTo>
                  <a:pt x="11929" y="0"/>
                  <a:pt x="21600" y="9670"/>
                  <a:pt x="21600" y="21600"/>
                </a:cubicBezTo>
                <a:cubicBezTo>
                  <a:pt x="21600" y="21680"/>
                  <a:pt x="21599" y="21760"/>
                  <a:pt x="21598" y="21840"/>
                </a:cubicBezTo>
                <a:lnTo>
                  <a:pt x="0" y="21600"/>
                </a:lnTo>
                <a:close/>
              </a:path>
            </a:pathLst>
          </a:custGeom>
          <a:noFill/>
          <a:ln w="19050">
            <a:solidFill>
              <a:schemeClr val="bg1">
                <a:lumMod val="65000"/>
              </a:schemeClr>
            </a:solidFill>
            <a:round/>
            <a:headEnd/>
            <a:tailEnd/>
          </a:ln>
          <a:effectLst/>
        </p:spPr>
        <p:txBody>
          <a:bodyPr wrap="square" anchor="ctr">
            <a:spAutoFit/>
          </a:bodyPr>
          <a:lstStyle/>
          <a:p>
            <a:pPr algn="ctr">
              <a:defRPr/>
            </a:pPr>
            <a:endParaRPr lang="en-US" sz="2400">
              <a:latin typeface="Arial" pitchFamily="34" charset="0"/>
              <a:cs typeface="+mn-cs"/>
              <a:sym typeface="Arial"/>
            </a:endParaRPr>
          </a:p>
        </p:txBody>
      </p:sp>
      <p:sp>
        <p:nvSpPr>
          <p:cNvPr id="37" name="Arc 64">
            <a:extLst>
              <a:ext uri="{FF2B5EF4-FFF2-40B4-BE49-F238E27FC236}">
                <a16:creationId xmlns:a16="http://schemas.microsoft.com/office/drawing/2014/main" id="{0E1B34B0-EAAE-0B4B-9A64-5A70ACF13933}"/>
              </a:ext>
            </a:extLst>
          </p:cNvPr>
          <p:cNvSpPr>
            <a:spLocks/>
          </p:cNvSpPr>
          <p:nvPr/>
        </p:nvSpPr>
        <p:spPr bwMode="auto">
          <a:xfrm flipH="1">
            <a:off x="4308079" y="4692085"/>
            <a:ext cx="1685925" cy="1123950"/>
          </a:xfrm>
          <a:custGeom>
            <a:avLst/>
            <a:gdLst>
              <a:gd name="G0" fmla="+- 0 0 0"/>
              <a:gd name="G1" fmla="+- 21600 0 0"/>
              <a:gd name="G2" fmla="+- 21600 0 0"/>
              <a:gd name="T0" fmla="*/ 0 w 21600"/>
              <a:gd name="T1" fmla="*/ 0 h 21841"/>
              <a:gd name="T2" fmla="*/ 21599 w 21600"/>
              <a:gd name="T3" fmla="*/ 21841 h 21841"/>
              <a:gd name="T4" fmla="*/ 0 w 21600"/>
              <a:gd name="T5" fmla="*/ 21600 h 21841"/>
            </a:gdLst>
            <a:ahLst/>
            <a:cxnLst>
              <a:cxn ang="0">
                <a:pos x="T0" y="T1"/>
              </a:cxn>
              <a:cxn ang="0">
                <a:pos x="T2" y="T3"/>
              </a:cxn>
              <a:cxn ang="0">
                <a:pos x="T4" y="T5"/>
              </a:cxn>
            </a:cxnLst>
            <a:rect l="0" t="0" r="r" b="b"/>
            <a:pathLst>
              <a:path w="21600" h="21841" fill="none" extrusionOk="0">
                <a:moveTo>
                  <a:pt x="-1" y="0"/>
                </a:moveTo>
                <a:cubicBezTo>
                  <a:pt x="11929" y="0"/>
                  <a:pt x="21600" y="9670"/>
                  <a:pt x="21600" y="21600"/>
                </a:cubicBezTo>
                <a:cubicBezTo>
                  <a:pt x="21600" y="21680"/>
                  <a:pt x="21599" y="21760"/>
                  <a:pt x="21598" y="21840"/>
                </a:cubicBezTo>
              </a:path>
              <a:path w="21600" h="21841" stroke="0" extrusionOk="0">
                <a:moveTo>
                  <a:pt x="-1" y="0"/>
                </a:moveTo>
                <a:cubicBezTo>
                  <a:pt x="11929" y="0"/>
                  <a:pt x="21600" y="9670"/>
                  <a:pt x="21600" y="21600"/>
                </a:cubicBezTo>
                <a:cubicBezTo>
                  <a:pt x="21600" y="21680"/>
                  <a:pt x="21599" y="21760"/>
                  <a:pt x="21598" y="21840"/>
                </a:cubicBezTo>
                <a:lnTo>
                  <a:pt x="0" y="21600"/>
                </a:lnTo>
                <a:close/>
              </a:path>
            </a:pathLst>
          </a:custGeom>
          <a:noFill/>
          <a:ln w="19050">
            <a:solidFill>
              <a:schemeClr val="bg1">
                <a:lumMod val="65000"/>
              </a:schemeClr>
            </a:solidFill>
            <a:round/>
            <a:headEnd/>
            <a:tailEnd/>
          </a:ln>
          <a:effectLst/>
        </p:spPr>
        <p:txBody>
          <a:bodyPr anchor="ctr">
            <a:spAutoFit/>
          </a:bodyPr>
          <a:lstStyle/>
          <a:p>
            <a:pPr algn="ctr">
              <a:defRPr/>
            </a:pPr>
            <a:endParaRPr lang="en-US" sz="2400">
              <a:latin typeface="Arial" pitchFamily="34" charset="0"/>
              <a:cs typeface="+mn-cs"/>
              <a:sym typeface="Arial"/>
            </a:endParaRPr>
          </a:p>
        </p:txBody>
      </p:sp>
      <p:sp>
        <p:nvSpPr>
          <p:cNvPr id="38" name="Line 67">
            <a:extLst>
              <a:ext uri="{FF2B5EF4-FFF2-40B4-BE49-F238E27FC236}">
                <a16:creationId xmlns:a16="http://schemas.microsoft.com/office/drawing/2014/main" id="{20C952F9-ADA6-2B46-BF5A-B491CC0C7519}"/>
              </a:ext>
            </a:extLst>
          </p:cNvPr>
          <p:cNvSpPr>
            <a:spLocks noChangeShapeType="1"/>
          </p:cNvSpPr>
          <p:nvPr/>
        </p:nvSpPr>
        <p:spPr bwMode="auto">
          <a:xfrm>
            <a:off x="6389843" y="1757971"/>
            <a:ext cx="132401" cy="10001"/>
          </a:xfrm>
          <a:custGeom>
            <a:avLst/>
            <a:gdLst>
              <a:gd name="connsiteX0" fmla="*/ 0 w 56356"/>
              <a:gd name="connsiteY0" fmla="*/ 0 h 114300"/>
              <a:gd name="connsiteX1" fmla="*/ 56356 w 56356"/>
              <a:gd name="connsiteY1" fmla="*/ 114300 h 114300"/>
              <a:gd name="connsiteX0" fmla="*/ 0 w 46831"/>
              <a:gd name="connsiteY0" fmla="*/ 0 h 114300"/>
              <a:gd name="connsiteX1" fmla="*/ 46831 w 46831"/>
              <a:gd name="connsiteY1" fmla="*/ 114300 h 114300"/>
              <a:gd name="connsiteX0" fmla="*/ 0 w 46831"/>
              <a:gd name="connsiteY0" fmla="*/ 0 h 107156"/>
              <a:gd name="connsiteX1" fmla="*/ 46831 w 46831"/>
              <a:gd name="connsiteY1" fmla="*/ 107156 h 107156"/>
              <a:gd name="connsiteX0" fmla="*/ 0 w 46831"/>
              <a:gd name="connsiteY0" fmla="*/ 0 h 107156"/>
              <a:gd name="connsiteX1" fmla="*/ 46831 w 46831"/>
              <a:gd name="connsiteY1" fmla="*/ 107156 h 107156"/>
              <a:gd name="connsiteX0" fmla="*/ 0 w 49212"/>
              <a:gd name="connsiteY0" fmla="*/ 0 h 109537"/>
              <a:gd name="connsiteX1" fmla="*/ 49212 w 49212"/>
              <a:gd name="connsiteY1" fmla="*/ 109537 h 109537"/>
              <a:gd name="connsiteX0" fmla="*/ 0 w 41442"/>
              <a:gd name="connsiteY0" fmla="*/ 57195 h 63436"/>
              <a:gd name="connsiteX1" fmla="*/ 41442 w 41442"/>
              <a:gd name="connsiteY1" fmla="*/ 24103 h 63436"/>
              <a:gd name="connsiteX0" fmla="*/ 0 w 32007"/>
              <a:gd name="connsiteY0" fmla="*/ 0 h 52487"/>
              <a:gd name="connsiteX1" fmla="*/ 32007 w 32007"/>
              <a:gd name="connsiteY1" fmla="*/ 52486 h 52487"/>
              <a:gd name="connsiteX0" fmla="*/ 0 w 32007"/>
              <a:gd name="connsiteY0" fmla="*/ 0 h 52487"/>
              <a:gd name="connsiteX1" fmla="*/ 32007 w 32007"/>
              <a:gd name="connsiteY1" fmla="*/ 52486 h 52487"/>
              <a:gd name="connsiteX0" fmla="*/ 0 w 32007"/>
              <a:gd name="connsiteY0" fmla="*/ 0 h 52487"/>
              <a:gd name="connsiteX1" fmla="*/ 32007 w 32007"/>
              <a:gd name="connsiteY1" fmla="*/ 52486 h 52487"/>
              <a:gd name="connsiteX0" fmla="*/ 0 w 31452"/>
              <a:gd name="connsiteY0" fmla="*/ 0 h 46780"/>
              <a:gd name="connsiteX1" fmla="*/ 31452 w 31452"/>
              <a:gd name="connsiteY1" fmla="*/ 46780 h 46780"/>
              <a:gd name="connsiteX0" fmla="*/ 0 w 31452"/>
              <a:gd name="connsiteY0" fmla="*/ 0 h 46780"/>
              <a:gd name="connsiteX1" fmla="*/ 31452 w 31452"/>
              <a:gd name="connsiteY1" fmla="*/ 46780 h 46780"/>
              <a:gd name="connsiteX0" fmla="*/ 0 w 33246"/>
              <a:gd name="connsiteY0" fmla="*/ 5071 h 15303"/>
              <a:gd name="connsiteX1" fmla="*/ 33246 w 33246"/>
              <a:gd name="connsiteY1" fmla="*/ 15303 h 15303"/>
              <a:gd name="connsiteX0" fmla="*/ 0 w 33246"/>
              <a:gd name="connsiteY0" fmla="*/ 0 h 13844"/>
              <a:gd name="connsiteX1" fmla="*/ 33246 w 33246"/>
              <a:gd name="connsiteY1" fmla="*/ 10232 h 13844"/>
              <a:gd name="connsiteX0" fmla="*/ 0 w 33246"/>
              <a:gd name="connsiteY0" fmla="*/ 1 h 10233"/>
              <a:gd name="connsiteX1" fmla="*/ 33246 w 33246"/>
              <a:gd name="connsiteY1" fmla="*/ 10233 h 10233"/>
            </a:gdLst>
            <a:ahLst/>
            <a:cxnLst>
              <a:cxn ang="0">
                <a:pos x="connsiteX0" y="connsiteY0"/>
              </a:cxn>
              <a:cxn ang="0">
                <a:pos x="connsiteX1" y="connsiteY1"/>
              </a:cxn>
            </a:cxnLst>
            <a:rect l="l" t="t" r="r" b="b"/>
            <a:pathLst>
              <a:path w="33246" h="10233">
                <a:moveTo>
                  <a:pt x="0" y="1"/>
                </a:moveTo>
                <a:cubicBezTo>
                  <a:pt x="18316" y="-111"/>
                  <a:pt x="12852" y="5753"/>
                  <a:pt x="33246" y="10233"/>
                </a:cubicBezTo>
              </a:path>
            </a:pathLst>
          </a:custGeom>
          <a:noFill/>
          <a:ln w="9525">
            <a:solidFill>
              <a:schemeClr val="bg1">
                <a:lumMod val="65000"/>
              </a:schemeClr>
            </a:solidFill>
            <a:round/>
            <a:headEnd/>
            <a:tailEnd type="stealth" w="lg" len="lg"/>
          </a:ln>
          <a:effectLst/>
        </p:spPr>
        <p:txBody>
          <a:bodyPr wrap="square" anchor="ctr">
            <a:spAutoFit/>
          </a:bodyPr>
          <a:lstStyle/>
          <a:p>
            <a:pPr algn="ctr">
              <a:defRPr/>
            </a:pPr>
            <a:endParaRPr lang="en-US" sz="2400">
              <a:latin typeface="Arial" pitchFamily="34" charset="0"/>
              <a:cs typeface="+mn-cs"/>
              <a:sym typeface="Arial"/>
            </a:endParaRPr>
          </a:p>
        </p:txBody>
      </p:sp>
      <p:sp>
        <p:nvSpPr>
          <p:cNvPr id="39" name="Arc 71">
            <a:extLst>
              <a:ext uri="{FF2B5EF4-FFF2-40B4-BE49-F238E27FC236}">
                <a16:creationId xmlns:a16="http://schemas.microsoft.com/office/drawing/2014/main" id="{6FB0C576-A39D-0249-85FF-D9466A86E5B9}"/>
              </a:ext>
            </a:extLst>
          </p:cNvPr>
          <p:cNvSpPr>
            <a:spLocks/>
          </p:cNvSpPr>
          <p:nvPr/>
        </p:nvSpPr>
        <p:spPr bwMode="auto">
          <a:xfrm flipV="1">
            <a:off x="6076950" y="3024188"/>
            <a:ext cx="1057275" cy="1657350"/>
          </a:xfrm>
          <a:custGeom>
            <a:avLst/>
            <a:gdLst>
              <a:gd name="G0" fmla="+- 0 0 0"/>
              <a:gd name="G1" fmla="+- 21600 0 0"/>
              <a:gd name="G2" fmla="+- 21600 0 0"/>
              <a:gd name="T0" fmla="*/ 0 w 21600"/>
              <a:gd name="T1" fmla="*/ 0 h 21841"/>
              <a:gd name="T2" fmla="*/ 21599 w 21600"/>
              <a:gd name="T3" fmla="*/ 21841 h 21841"/>
              <a:gd name="T4" fmla="*/ 0 w 21600"/>
              <a:gd name="T5" fmla="*/ 21600 h 21841"/>
            </a:gdLst>
            <a:ahLst/>
            <a:cxnLst>
              <a:cxn ang="0">
                <a:pos x="T0" y="T1"/>
              </a:cxn>
              <a:cxn ang="0">
                <a:pos x="T2" y="T3"/>
              </a:cxn>
              <a:cxn ang="0">
                <a:pos x="T4" y="T5"/>
              </a:cxn>
            </a:cxnLst>
            <a:rect l="0" t="0" r="r" b="b"/>
            <a:pathLst>
              <a:path w="21600" h="21841" fill="none" extrusionOk="0">
                <a:moveTo>
                  <a:pt x="-1" y="0"/>
                </a:moveTo>
                <a:cubicBezTo>
                  <a:pt x="11929" y="0"/>
                  <a:pt x="21600" y="9670"/>
                  <a:pt x="21600" y="21600"/>
                </a:cubicBezTo>
                <a:cubicBezTo>
                  <a:pt x="21600" y="21680"/>
                  <a:pt x="21599" y="21760"/>
                  <a:pt x="21598" y="21840"/>
                </a:cubicBezTo>
              </a:path>
              <a:path w="21600" h="21841" stroke="0" extrusionOk="0">
                <a:moveTo>
                  <a:pt x="-1" y="0"/>
                </a:moveTo>
                <a:cubicBezTo>
                  <a:pt x="11929" y="0"/>
                  <a:pt x="21600" y="9670"/>
                  <a:pt x="21600" y="21600"/>
                </a:cubicBezTo>
                <a:cubicBezTo>
                  <a:pt x="21600" y="21680"/>
                  <a:pt x="21599" y="21760"/>
                  <a:pt x="21598" y="21840"/>
                </a:cubicBezTo>
                <a:lnTo>
                  <a:pt x="0" y="21600"/>
                </a:lnTo>
                <a:close/>
              </a:path>
            </a:pathLst>
          </a:custGeom>
          <a:noFill/>
          <a:ln w="19050">
            <a:solidFill>
              <a:schemeClr val="bg1">
                <a:lumMod val="65000"/>
              </a:schemeClr>
            </a:solidFill>
            <a:round/>
            <a:headEnd/>
            <a:tailEnd/>
          </a:ln>
          <a:effectLst/>
        </p:spPr>
        <p:txBody>
          <a:bodyPr anchor="ctr">
            <a:spAutoFit/>
          </a:bodyPr>
          <a:lstStyle/>
          <a:p>
            <a:pPr algn="ctr">
              <a:defRPr/>
            </a:pPr>
            <a:endParaRPr lang="en-US" sz="2400" dirty="0">
              <a:latin typeface="Arial" pitchFamily="34" charset="0"/>
              <a:cs typeface="+mn-cs"/>
              <a:sym typeface="Arial"/>
            </a:endParaRPr>
          </a:p>
        </p:txBody>
      </p:sp>
      <p:sp>
        <p:nvSpPr>
          <p:cNvPr id="40" name="Arc 76">
            <a:extLst>
              <a:ext uri="{FF2B5EF4-FFF2-40B4-BE49-F238E27FC236}">
                <a16:creationId xmlns:a16="http://schemas.microsoft.com/office/drawing/2014/main" id="{2F3FBD6D-7C0A-3C40-9FA9-6D698C95A2FD}"/>
              </a:ext>
            </a:extLst>
          </p:cNvPr>
          <p:cNvSpPr>
            <a:spLocks/>
          </p:cNvSpPr>
          <p:nvPr/>
        </p:nvSpPr>
        <p:spPr bwMode="auto">
          <a:xfrm>
            <a:off x="1371600" y="3862388"/>
            <a:ext cx="752475" cy="828675"/>
          </a:xfrm>
          <a:custGeom>
            <a:avLst/>
            <a:gdLst>
              <a:gd name="G0" fmla="+- 0 0 0"/>
              <a:gd name="G1" fmla="+- 21600 0 0"/>
              <a:gd name="G2" fmla="+- 21600 0 0"/>
              <a:gd name="T0" fmla="*/ 0 w 21600"/>
              <a:gd name="T1" fmla="*/ 0 h 21841"/>
              <a:gd name="T2" fmla="*/ 21599 w 21600"/>
              <a:gd name="T3" fmla="*/ 21841 h 21841"/>
              <a:gd name="T4" fmla="*/ 0 w 21600"/>
              <a:gd name="T5" fmla="*/ 21600 h 21841"/>
            </a:gdLst>
            <a:ahLst/>
            <a:cxnLst>
              <a:cxn ang="0">
                <a:pos x="T0" y="T1"/>
              </a:cxn>
              <a:cxn ang="0">
                <a:pos x="T2" y="T3"/>
              </a:cxn>
              <a:cxn ang="0">
                <a:pos x="T4" y="T5"/>
              </a:cxn>
            </a:cxnLst>
            <a:rect l="0" t="0" r="r" b="b"/>
            <a:pathLst>
              <a:path w="21600" h="21841" fill="none" extrusionOk="0">
                <a:moveTo>
                  <a:pt x="-1" y="0"/>
                </a:moveTo>
                <a:cubicBezTo>
                  <a:pt x="11929" y="0"/>
                  <a:pt x="21600" y="9670"/>
                  <a:pt x="21600" y="21600"/>
                </a:cubicBezTo>
                <a:cubicBezTo>
                  <a:pt x="21600" y="21680"/>
                  <a:pt x="21599" y="21760"/>
                  <a:pt x="21598" y="21840"/>
                </a:cubicBezTo>
              </a:path>
              <a:path w="21600" h="21841" stroke="0" extrusionOk="0">
                <a:moveTo>
                  <a:pt x="-1" y="0"/>
                </a:moveTo>
                <a:cubicBezTo>
                  <a:pt x="11929" y="0"/>
                  <a:pt x="21600" y="9670"/>
                  <a:pt x="21600" y="21600"/>
                </a:cubicBezTo>
                <a:cubicBezTo>
                  <a:pt x="21600" y="21680"/>
                  <a:pt x="21599" y="21760"/>
                  <a:pt x="21598" y="21840"/>
                </a:cubicBezTo>
                <a:lnTo>
                  <a:pt x="0" y="21600"/>
                </a:lnTo>
                <a:close/>
              </a:path>
            </a:pathLst>
          </a:custGeom>
          <a:noFill/>
          <a:ln w="19050">
            <a:solidFill>
              <a:schemeClr val="bg1">
                <a:lumMod val="65000"/>
              </a:schemeClr>
            </a:solidFill>
            <a:round/>
            <a:headEnd/>
            <a:tailEnd/>
          </a:ln>
          <a:effectLst/>
        </p:spPr>
        <p:txBody>
          <a:bodyPr anchor="ctr">
            <a:spAutoFit/>
          </a:bodyPr>
          <a:lstStyle/>
          <a:p>
            <a:pPr algn="ctr">
              <a:defRPr/>
            </a:pPr>
            <a:endParaRPr lang="en-US" sz="2400">
              <a:latin typeface="Arial" pitchFamily="34" charset="0"/>
              <a:cs typeface="+mn-cs"/>
              <a:sym typeface="Arial"/>
            </a:endParaRPr>
          </a:p>
        </p:txBody>
      </p:sp>
      <p:sp>
        <p:nvSpPr>
          <p:cNvPr id="41" name="Arc 77">
            <a:extLst>
              <a:ext uri="{FF2B5EF4-FFF2-40B4-BE49-F238E27FC236}">
                <a16:creationId xmlns:a16="http://schemas.microsoft.com/office/drawing/2014/main" id="{808061AC-A44D-7842-ABF9-7ED73574775E}"/>
              </a:ext>
            </a:extLst>
          </p:cNvPr>
          <p:cNvSpPr>
            <a:spLocks/>
          </p:cNvSpPr>
          <p:nvPr/>
        </p:nvSpPr>
        <p:spPr bwMode="auto">
          <a:xfrm flipV="1">
            <a:off x="1362075" y="4843463"/>
            <a:ext cx="752475" cy="819150"/>
          </a:xfrm>
          <a:custGeom>
            <a:avLst/>
            <a:gdLst>
              <a:gd name="G0" fmla="+- 0 0 0"/>
              <a:gd name="G1" fmla="+- 21600 0 0"/>
              <a:gd name="G2" fmla="+- 21600 0 0"/>
              <a:gd name="T0" fmla="*/ 0 w 21600"/>
              <a:gd name="T1" fmla="*/ 0 h 21841"/>
              <a:gd name="T2" fmla="*/ 21599 w 21600"/>
              <a:gd name="T3" fmla="*/ 21841 h 21841"/>
              <a:gd name="T4" fmla="*/ 0 w 21600"/>
              <a:gd name="T5" fmla="*/ 21600 h 21841"/>
            </a:gdLst>
            <a:ahLst/>
            <a:cxnLst>
              <a:cxn ang="0">
                <a:pos x="T0" y="T1"/>
              </a:cxn>
              <a:cxn ang="0">
                <a:pos x="T2" y="T3"/>
              </a:cxn>
              <a:cxn ang="0">
                <a:pos x="T4" y="T5"/>
              </a:cxn>
            </a:cxnLst>
            <a:rect l="0" t="0" r="r" b="b"/>
            <a:pathLst>
              <a:path w="21600" h="21841" fill="none" extrusionOk="0">
                <a:moveTo>
                  <a:pt x="-1" y="0"/>
                </a:moveTo>
                <a:cubicBezTo>
                  <a:pt x="11929" y="0"/>
                  <a:pt x="21600" y="9670"/>
                  <a:pt x="21600" y="21600"/>
                </a:cubicBezTo>
                <a:cubicBezTo>
                  <a:pt x="21600" y="21680"/>
                  <a:pt x="21599" y="21760"/>
                  <a:pt x="21598" y="21840"/>
                </a:cubicBezTo>
              </a:path>
              <a:path w="21600" h="21841" stroke="0" extrusionOk="0">
                <a:moveTo>
                  <a:pt x="-1" y="0"/>
                </a:moveTo>
                <a:cubicBezTo>
                  <a:pt x="11929" y="0"/>
                  <a:pt x="21600" y="9670"/>
                  <a:pt x="21600" y="21600"/>
                </a:cubicBezTo>
                <a:cubicBezTo>
                  <a:pt x="21600" y="21680"/>
                  <a:pt x="21599" y="21760"/>
                  <a:pt x="21598" y="21840"/>
                </a:cubicBezTo>
                <a:lnTo>
                  <a:pt x="0" y="21600"/>
                </a:lnTo>
                <a:close/>
              </a:path>
            </a:pathLst>
          </a:custGeom>
          <a:noFill/>
          <a:ln w="19050">
            <a:solidFill>
              <a:schemeClr val="bg1">
                <a:lumMod val="65000"/>
              </a:schemeClr>
            </a:solidFill>
            <a:round/>
            <a:headEnd/>
            <a:tailEnd/>
          </a:ln>
          <a:effectLst/>
        </p:spPr>
        <p:txBody>
          <a:bodyPr anchor="ctr">
            <a:spAutoFit/>
          </a:bodyPr>
          <a:lstStyle/>
          <a:p>
            <a:pPr algn="ctr">
              <a:defRPr/>
            </a:pPr>
            <a:endParaRPr lang="en-US" sz="2400">
              <a:latin typeface="Arial" pitchFamily="34" charset="0"/>
              <a:cs typeface="+mn-cs"/>
              <a:sym typeface="Arial"/>
            </a:endParaRPr>
          </a:p>
        </p:txBody>
      </p:sp>
      <p:sp>
        <p:nvSpPr>
          <p:cNvPr id="42" name="Arc 78">
            <a:extLst>
              <a:ext uri="{FF2B5EF4-FFF2-40B4-BE49-F238E27FC236}">
                <a16:creationId xmlns:a16="http://schemas.microsoft.com/office/drawing/2014/main" id="{FB916B47-089B-6E40-90F1-022BE19B4AFB}"/>
              </a:ext>
            </a:extLst>
          </p:cNvPr>
          <p:cNvSpPr>
            <a:spLocks/>
          </p:cNvSpPr>
          <p:nvPr/>
        </p:nvSpPr>
        <p:spPr bwMode="auto">
          <a:xfrm flipH="1" flipV="1">
            <a:off x="962025" y="4470400"/>
            <a:ext cx="1114425" cy="3048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9050">
            <a:solidFill>
              <a:schemeClr val="bg1">
                <a:lumMod val="65000"/>
              </a:schemeClr>
            </a:solidFill>
            <a:round/>
            <a:headEnd/>
            <a:tailEnd/>
          </a:ln>
          <a:effectLst/>
        </p:spPr>
        <p:txBody>
          <a:bodyPr anchor="ctr">
            <a:spAutoFit/>
          </a:bodyPr>
          <a:lstStyle/>
          <a:p>
            <a:pPr algn="ctr">
              <a:defRPr/>
            </a:pPr>
            <a:endParaRPr lang="en-US" sz="2400">
              <a:latin typeface="Arial" pitchFamily="34" charset="0"/>
              <a:cs typeface="+mn-cs"/>
              <a:sym typeface="Arial"/>
            </a:endParaRPr>
          </a:p>
        </p:txBody>
      </p:sp>
      <p:sp>
        <p:nvSpPr>
          <p:cNvPr id="43" name="Arc 79">
            <a:extLst>
              <a:ext uri="{FF2B5EF4-FFF2-40B4-BE49-F238E27FC236}">
                <a16:creationId xmlns:a16="http://schemas.microsoft.com/office/drawing/2014/main" id="{5D82233C-9284-3A45-B01C-43DC02E53BEA}"/>
              </a:ext>
            </a:extLst>
          </p:cNvPr>
          <p:cNvSpPr>
            <a:spLocks/>
          </p:cNvSpPr>
          <p:nvPr/>
        </p:nvSpPr>
        <p:spPr bwMode="auto">
          <a:xfrm>
            <a:off x="6076950" y="2033588"/>
            <a:ext cx="1057275" cy="1000125"/>
          </a:xfrm>
          <a:custGeom>
            <a:avLst/>
            <a:gdLst>
              <a:gd name="G0" fmla="+- 0 0 0"/>
              <a:gd name="G1" fmla="+- 21600 0 0"/>
              <a:gd name="G2" fmla="+- 21600 0 0"/>
              <a:gd name="T0" fmla="*/ 0 w 21600"/>
              <a:gd name="T1" fmla="*/ 0 h 21841"/>
              <a:gd name="T2" fmla="*/ 21599 w 21600"/>
              <a:gd name="T3" fmla="*/ 21841 h 21841"/>
              <a:gd name="T4" fmla="*/ 0 w 21600"/>
              <a:gd name="T5" fmla="*/ 21600 h 21841"/>
            </a:gdLst>
            <a:ahLst/>
            <a:cxnLst>
              <a:cxn ang="0">
                <a:pos x="T0" y="T1"/>
              </a:cxn>
              <a:cxn ang="0">
                <a:pos x="T2" y="T3"/>
              </a:cxn>
              <a:cxn ang="0">
                <a:pos x="T4" y="T5"/>
              </a:cxn>
            </a:cxnLst>
            <a:rect l="0" t="0" r="r" b="b"/>
            <a:pathLst>
              <a:path w="21600" h="21841" fill="none" extrusionOk="0">
                <a:moveTo>
                  <a:pt x="-1" y="0"/>
                </a:moveTo>
                <a:cubicBezTo>
                  <a:pt x="11929" y="0"/>
                  <a:pt x="21600" y="9670"/>
                  <a:pt x="21600" y="21600"/>
                </a:cubicBezTo>
                <a:cubicBezTo>
                  <a:pt x="21600" y="21680"/>
                  <a:pt x="21599" y="21760"/>
                  <a:pt x="21598" y="21840"/>
                </a:cubicBezTo>
              </a:path>
              <a:path w="21600" h="21841" stroke="0" extrusionOk="0">
                <a:moveTo>
                  <a:pt x="-1" y="0"/>
                </a:moveTo>
                <a:cubicBezTo>
                  <a:pt x="11929" y="0"/>
                  <a:pt x="21600" y="9670"/>
                  <a:pt x="21600" y="21600"/>
                </a:cubicBezTo>
                <a:cubicBezTo>
                  <a:pt x="21600" y="21680"/>
                  <a:pt x="21599" y="21760"/>
                  <a:pt x="21598" y="21840"/>
                </a:cubicBezTo>
                <a:lnTo>
                  <a:pt x="0" y="21600"/>
                </a:lnTo>
                <a:close/>
              </a:path>
            </a:pathLst>
          </a:custGeom>
          <a:noFill/>
          <a:ln w="19050">
            <a:solidFill>
              <a:schemeClr val="bg1">
                <a:lumMod val="65000"/>
              </a:schemeClr>
            </a:solidFill>
            <a:round/>
            <a:headEnd/>
            <a:tailEnd/>
          </a:ln>
          <a:effectLst/>
        </p:spPr>
        <p:txBody>
          <a:bodyPr anchor="ctr">
            <a:spAutoFit/>
          </a:bodyPr>
          <a:lstStyle/>
          <a:p>
            <a:pPr algn="ctr">
              <a:defRPr/>
            </a:pPr>
            <a:endParaRPr lang="en-US" sz="2400">
              <a:latin typeface="Arial" pitchFamily="34" charset="0"/>
              <a:cs typeface="+mn-cs"/>
              <a:sym typeface="Arial"/>
            </a:endParaRPr>
          </a:p>
        </p:txBody>
      </p:sp>
      <p:sp>
        <p:nvSpPr>
          <p:cNvPr id="44" name="Arc 95">
            <a:extLst>
              <a:ext uri="{FF2B5EF4-FFF2-40B4-BE49-F238E27FC236}">
                <a16:creationId xmlns:a16="http://schemas.microsoft.com/office/drawing/2014/main" id="{4C7192F4-9338-8C40-8402-AE3100898B0D}"/>
              </a:ext>
            </a:extLst>
          </p:cNvPr>
          <p:cNvSpPr>
            <a:spLocks/>
          </p:cNvSpPr>
          <p:nvPr/>
        </p:nvSpPr>
        <p:spPr bwMode="auto">
          <a:xfrm flipH="1" flipV="1">
            <a:off x="4867275" y="1690688"/>
            <a:ext cx="1209675" cy="342900"/>
          </a:xfrm>
          <a:custGeom>
            <a:avLst/>
            <a:gdLst>
              <a:gd name="G0" fmla="+- 0 0 0"/>
              <a:gd name="G1" fmla="+- 21600 0 0"/>
              <a:gd name="G2" fmla="+- 21600 0 0"/>
              <a:gd name="T0" fmla="*/ 0 w 21600"/>
              <a:gd name="T1" fmla="*/ 0 h 21841"/>
              <a:gd name="T2" fmla="*/ 21599 w 21600"/>
              <a:gd name="T3" fmla="*/ 21841 h 21841"/>
              <a:gd name="T4" fmla="*/ 0 w 21600"/>
              <a:gd name="T5" fmla="*/ 21600 h 21841"/>
            </a:gdLst>
            <a:ahLst/>
            <a:cxnLst>
              <a:cxn ang="0">
                <a:pos x="T0" y="T1"/>
              </a:cxn>
              <a:cxn ang="0">
                <a:pos x="T2" y="T3"/>
              </a:cxn>
              <a:cxn ang="0">
                <a:pos x="T4" y="T5"/>
              </a:cxn>
            </a:cxnLst>
            <a:rect l="0" t="0" r="r" b="b"/>
            <a:pathLst>
              <a:path w="21600" h="21841" fill="none" extrusionOk="0">
                <a:moveTo>
                  <a:pt x="-1" y="0"/>
                </a:moveTo>
                <a:cubicBezTo>
                  <a:pt x="11929" y="0"/>
                  <a:pt x="21600" y="9670"/>
                  <a:pt x="21600" y="21600"/>
                </a:cubicBezTo>
                <a:cubicBezTo>
                  <a:pt x="21600" y="21680"/>
                  <a:pt x="21599" y="21760"/>
                  <a:pt x="21598" y="21840"/>
                </a:cubicBezTo>
              </a:path>
              <a:path w="21600" h="21841" stroke="0" extrusionOk="0">
                <a:moveTo>
                  <a:pt x="-1" y="0"/>
                </a:moveTo>
                <a:cubicBezTo>
                  <a:pt x="11929" y="0"/>
                  <a:pt x="21600" y="9670"/>
                  <a:pt x="21600" y="21600"/>
                </a:cubicBezTo>
                <a:cubicBezTo>
                  <a:pt x="21600" y="21680"/>
                  <a:pt x="21599" y="21760"/>
                  <a:pt x="21598" y="21840"/>
                </a:cubicBezTo>
                <a:lnTo>
                  <a:pt x="0" y="21600"/>
                </a:lnTo>
                <a:close/>
              </a:path>
            </a:pathLst>
          </a:custGeom>
          <a:noFill/>
          <a:ln w="19050">
            <a:solidFill>
              <a:schemeClr val="bg1">
                <a:lumMod val="65000"/>
              </a:schemeClr>
            </a:solidFill>
            <a:round/>
            <a:headEnd/>
            <a:tailEnd/>
          </a:ln>
          <a:effectLst/>
        </p:spPr>
        <p:txBody>
          <a:bodyPr anchor="ctr">
            <a:spAutoFit/>
          </a:bodyPr>
          <a:lstStyle/>
          <a:p>
            <a:pPr algn="ctr">
              <a:defRPr/>
            </a:pPr>
            <a:endParaRPr lang="en-US" sz="2400">
              <a:latin typeface="Arial" pitchFamily="34" charset="0"/>
              <a:cs typeface="+mn-cs"/>
              <a:sym typeface="Arial"/>
            </a:endParaRPr>
          </a:p>
        </p:txBody>
      </p:sp>
      <p:sp>
        <p:nvSpPr>
          <p:cNvPr id="45" name="Freeform 99">
            <a:extLst>
              <a:ext uri="{FF2B5EF4-FFF2-40B4-BE49-F238E27FC236}">
                <a16:creationId xmlns:a16="http://schemas.microsoft.com/office/drawing/2014/main" id="{DA4F2EE8-F318-284D-B3E3-1DC6F40C925D}"/>
              </a:ext>
            </a:extLst>
          </p:cNvPr>
          <p:cNvSpPr>
            <a:spLocks/>
          </p:cNvSpPr>
          <p:nvPr/>
        </p:nvSpPr>
        <p:spPr bwMode="auto">
          <a:xfrm>
            <a:off x="1436996" y="2533169"/>
            <a:ext cx="5117792" cy="3176548"/>
          </a:xfrm>
          <a:custGeom>
            <a:avLst/>
            <a:gdLst>
              <a:gd name="T0" fmla="*/ 109 w 3302"/>
              <a:gd name="T1" fmla="*/ 758 h 2037"/>
              <a:gd name="T2" fmla="*/ 433 w 3302"/>
              <a:gd name="T3" fmla="*/ 950 h 2037"/>
              <a:gd name="T4" fmla="*/ 595 w 3302"/>
              <a:gd name="T5" fmla="*/ 1328 h 2037"/>
              <a:gd name="T6" fmla="*/ 925 w 3302"/>
              <a:gd name="T7" fmla="*/ 1328 h 2037"/>
              <a:gd name="T8" fmla="*/ 1519 w 3302"/>
              <a:gd name="T9" fmla="*/ 998 h 2037"/>
              <a:gd name="T10" fmla="*/ 1759 w 3302"/>
              <a:gd name="T11" fmla="*/ 626 h 2037"/>
              <a:gd name="T12" fmla="*/ 1639 w 3302"/>
              <a:gd name="T13" fmla="*/ 614 h 2037"/>
              <a:gd name="T14" fmla="*/ 1399 w 3302"/>
              <a:gd name="T15" fmla="*/ 980 h 2037"/>
              <a:gd name="T16" fmla="*/ 1465 w 3302"/>
              <a:gd name="T17" fmla="*/ 1616 h 2037"/>
              <a:gd name="T18" fmla="*/ 1699 w 3302"/>
              <a:gd name="T19" fmla="*/ 2000 h 2037"/>
              <a:gd name="T20" fmla="*/ 1831 w 3302"/>
              <a:gd name="T21" fmla="*/ 1838 h 2037"/>
              <a:gd name="T22" fmla="*/ 1975 w 3302"/>
              <a:gd name="T23" fmla="*/ 1628 h 2037"/>
              <a:gd name="T24" fmla="*/ 2407 w 3302"/>
              <a:gd name="T25" fmla="*/ 1370 h 2037"/>
              <a:gd name="T26" fmla="*/ 2821 w 3302"/>
              <a:gd name="T27" fmla="*/ 1310 h 2037"/>
              <a:gd name="T28" fmla="*/ 2893 w 3302"/>
              <a:gd name="T29" fmla="*/ 1166 h 2037"/>
              <a:gd name="T30" fmla="*/ 2899 w 3302"/>
              <a:gd name="T31" fmla="*/ 1004 h 2037"/>
              <a:gd name="T32" fmla="*/ 2989 w 3302"/>
              <a:gd name="T33" fmla="*/ 482 h 2037"/>
              <a:gd name="T34" fmla="*/ 3271 w 3302"/>
              <a:gd name="T35" fmla="*/ 86 h 2037"/>
              <a:gd name="T36" fmla="*/ 3175 w 3302"/>
              <a:gd name="T37" fmla="*/ 14 h 2037"/>
              <a:gd name="T38" fmla="*/ 2977 w 3302"/>
              <a:gd name="T39" fmla="*/ 170 h 2037"/>
              <a:gd name="T40" fmla="*/ 2839 w 3302"/>
              <a:gd name="T41" fmla="*/ 722 h 2037"/>
              <a:gd name="T42" fmla="*/ 2659 w 3302"/>
              <a:gd name="T43" fmla="*/ 848 h 2037"/>
              <a:gd name="T44" fmla="*/ 2293 w 3302"/>
              <a:gd name="T45" fmla="*/ 926 h 2037"/>
              <a:gd name="T46" fmla="*/ 2065 w 3302"/>
              <a:gd name="T47" fmla="*/ 1136 h 2037"/>
              <a:gd name="T48" fmla="*/ 1993 w 3302"/>
              <a:gd name="T49" fmla="*/ 1436 h 2037"/>
              <a:gd name="T50" fmla="*/ 1759 w 3302"/>
              <a:gd name="T51" fmla="*/ 1652 h 2037"/>
              <a:gd name="T52" fmla="*/ 1231 w 3302"/>
              <a:gd name="T53" fmla="*/ 1826 h 2037"/>
              <a:gd name="T54" fmla="*/ 535 w 3302"/>
              <a:gd name="T55" fmla="*/ 1886 h 2037"/>
              <a:gd name="T56" fmla="*/ 79 w 3302"/>
              <a:gd name="T57" fmla="*/ 1682 h 2037"/>
              <a:gd name="T58" fmla="*/ 61 w 3302"/>
              <a:gd name="T59" fmla="*/ 1334 h 2037"/>
              <a:gd name="T60" fmla="*/ 295 w 3302"/>
              <a:gd name="T61" fmla="*/ 1076 h 2037"/>
              <a:gd name="T62" fmla="*/ 649 w 3302"/>
              <a:gd name="T63" fmla="*/ 992 h 2037"/>
              <a:gd name="T64" fmla="*/ 847 w 3302"/>
              <a:gd name="T65" fmla="*/ 932 h 2037"/>
              <a:gd name="T66" fmla="*/ 1111 w 3302"/>
              <a:gd name="T67" fmla="*/ 602 h 2037"/>
              <a:gd name="T68" fmla="*/ 1195 w 3302"/>
              <a:gd name="T69" fmla="*/ 296 h 2037"/>
              <a:gd name="T70" fmla="*/ 1057 w 3302"/>
              <a:gd name="T71" fmla="*/ 230 h 2037"/>
              <a:gd name="T72" fmla="*/ 397 w 3302"/>
              <a:gd name="T73" fmla="*/ 272 h 2037"/>
              <a:gd name="T74" fmla="*/ 139 w 3302"/>
              <a:gd name="T75" fmla="*/ 356 h 2037"/>
              <a:gd name="connsiteX0" fmla="*/ 249 w 9846"/>
              <a:gd name="connsiteY0" fmla="*/ 3680 h 9807"/>
              <a:gd name="connsiteX1" fmla="*/ 1230 w 9846"/>
              <a:gd name="connsiteY1" fmla="*/ 4623 h 9807"/>
              <a:gd name="connsiteX2" fmla="*/ 1721 w 9846"/>
              <a:gd name="connsiteY2" fmla="*/ 6478 h 9807"/>
              <a:gd name="connsiteX3" fmla="*/ 2720 w 9846"/>
              <a:gd name="connsiteY3" fmla="*/ 6478 h 9807"/>
              <a:gd name="connsiteX4" fmla="*/ 4519 w 9846"/>
              <a:gd name="connsiteY4" fmla="*/ 4858 h 9807"/>
              <a:gd name="connsiteX5" fmla="*/ 5246 w 9846"/>
              <a:gd name="connsiteY5" fmla="*/ 3032 h 9807"/>
              <a:gd name="connsiteX6" fmla="*/ 4883 w 9846"/>
              <a:gd name="connsiteY6" fmla="*/ 2973 h 9807"/>
              <a:gd name="connsiteX7" fmla="*/ 4156 w 9846"/>
              <a:gd name="connsiteY7" fmla="*/ 4770 h 9807"/>
              <a:gd name="connsiteX8" fmla="*/ 4356 w 9846"/>
              <a:gd name="connsiteY8" fmla="*/ 7892 h 9807"/>
              <a:gd name="connsiteX9" fmla="*/ 5064 w 9846"/>
              <a:gd name="connsiteY9" fmla="*/ 9777 h 9807"/>
              <a:gd name="connsiteX10" fmla="*/ 5464 w 9846"/>
              <a:gd name="connsiteY10" fmla="*/ 8982 h 9807"/>
              <a:gd name="connsiteX11" fmla="*/ 5900 w 9846"/>
              <a:gd name="connsiteY11" fmla="*/ 7951 h 9807"/>
              <a:gd name="connsiteX12" fmla="*/ 7209 w 9846"/>
              <a:gd name="connsiteY12" fmla="*/ 6685 h 9807"/>
              <a:gd name="connsiteX13" fmla="*/ 8462 w 9846"/>
              <a:gd name="connsiteY13" fmla="*/ 6390 h 9807"/>
              <a:gd name="connsiteX14" fmla="*/ 8680 w 9846"/>
              <a:gd name="connsiteY14" fmla="*/ 5683 h 9807"/>
              <a:gd name="connsiteX15" fmla="*/ 8699 w 9846"/>
              <a:gd name="connsiteY15" fmla="*/ 4888 h 9807"/>
              <a:gd name="connsiteX16" fmla="*/ 8971 w 9846"/>
              <a:gd name="connsiteY16" fmla="*/ 2325 h 9807"/>
              <a:gd name="connsiteX17" fmla="*/ 9825 w 9846"/>
              <a:gd name="connsiteY17" fmla="*/ 381 h 9807"/>
              <a:gd name="connsiteX18" fmla="*/ 9534 w 9846"/>
              <a:gd name="connsiteY18" fmla="*/ 28 h 9807"/>
              <a:gd name="connsiteX19" fmla="*/ 8935 w 9846"/>
              <a:gd name="connsiteY19" fmla="*/ 794 h 9807"/>
              <a:gd name="connsiteX20" fmla="*/ 8517 w 9846"/>
              <a:gd name="connsiteY20" fmla="*/ 3503 h 9807"/>
              <a:gd name="connsiteX21" fmla="*/ 7972 w 9846"/>
              <a:gd name="connsiteY21" fmla="*/ 4122 h 9807"/>
              <a:gd name="connsiteX22" fmla="*/ 6863 w 9846"/>
              <a:gd name="connsiteY22" fmla="*/ 4505 h 9807"/>
              <a:gd name="connsiteX23" fmla="*/ 6173 w 9846"/>
              <a:gd name="connsiteY23" fmla="*/ 5536 h 9807"/>
              <a:gd name="connsiteX24" fmla="*/ 5955 w 9846"/>
              <a:gd name="connsiteY24" fmla="*/ 7009 h 9807"/>
              <a:gd name="connsiteX25" fmla="*/ 5246 w 9846"/>
              <a:gd name="connsiteY25" fmla="*/ 8069 h 9807"/>
              <a:gd name="connsiteX26" fmla="*/ 3647 w 9846"/>
              <a:gd name="connsiteY26" fmla="*/ 8923 h 9807"/>
              <a:gd name="connsiteX27" fmla="*/ 1539 w 9846"/>
              <a:gd name="connsiteY27" fmla="*/ 9218 h 9807"/>
              <a:gd name="connsiteX28" fmla="*/ 158 w 9846"/>
              <a:gd name="connsiteY28" fmla="*/ 8216 h 9807"/>
              <a:gd name="connsiteX29" fmla="*/ 104 w 9846"/>
              <a:gd name="connsiteY29" fmla="*/ 6508 h 9807"/>
              <a:gd name="connsiteX30" fmla="*/ 812 w 9846"/>
              <a:gd name="connsiteY30" fmla="*/ 5241 h 9807"/>
              <a:gd name="connsiteX31" fmla="*/ 1884 w 9846"/>
              <a:gd name="connsiteY31" fmla="*/ 4829 h 9807"/>
              <a:gd name="connsiteX32" fmla="*/ 3284 w 9846"/>
              <a:gd name="connsiteY32" fmla="*/ 2914 h 9807"/>
              <a:gd name="connsiteX33" fmla="*/ 3538 w 9846"/>
              <a:gd name="connsiteY33" fmla="*/ 1412 h 9807"/>
              <a:gd name="connsiteX34" fmla="*/ 3120 w 9846"/>
              <a:gd name="connsiteY34" fmla="*/ 1088 h 9807"/>
              <a:gd name="connsiteX35" fmla="*/ 1121 w 9846"/>
              <a:gd name="connsiteY35" fmla="*/ 1294 h 9807"/>
              <a:gd name="connsiteX36" fmla="*/ 340 w 9846"/>
              <a:gd name="connsiteY36" fmla="*/ 1707 h 9807"/>
              <a:gd name="connsiteX0" fmla="*/ 253 w 10000"/>
              <a:gd name="connsiteY0" fmla="*/ 3752 h 10000"/>
              <a:gd name="connsiteX1" fmla="*/ 1249 w 10000"/>
              <a:gd name="connsiteY1" fmla="*/ 4714 h 10000"/>
              <a:gd name="connsiteX2" fmla="*/ 1748 w 10000"/>
              <a:gd name="connsiteY2" fmla="*/ 6605 h 10000"/>
              <a:gd name="connsiteX3" fmla="*/ 2763 w 10000"/>
              <a:gd name="connsiteY3" fmla="*/ 6605 h 10000"/>
              <a:gd name="connsiteX4" fmla="*/ 4590 w 10000"/>
              <a:gd name="connsiteY4" fmla="*/ 4954 h 10000"/>
              <a:gd name="connsiteX5" fmla="*/ 5328 w 10000"/>
              <a:gd name="connsiteY5" fmla="*/ 3092 h 10000"/>
              <a:gd name="connsiteX6" fmla="*/ 4959 w 10000"/>
              <a:gd name="connsiteY6" fmla="*/ 3032 h 10000"/>
              <a:gd name="connsiteX7" fmla="*/ 4221 w 10000"/>
              <a:gd name="connsiteY7" fmla="*/ 4864 h 10000"/>
              <a:gd name="connsiteX8" fmla="*/ 4424 w 10000"/>
              <a:gd name="connsiteY8" fmla="*/ 8047 h 10000"/>
              <a:gd name="connsiteX9" fmla="*/ 5143 w 10000"/>
              <a:gd name="connsiteY9" fmla="*/ 9969 h 10000"/>
              <a:gd name="connsiteX10" fmla="*/ 5549 w 10000"/>
              <a:gd name="connsiteY10" fmla="*/ 9159 h 10000"/>
              <a:gd name="connsiteX11" fmla="*/ 5992 w 10000"/>
              <a:gd name="connsiteY11" fmla="*/ 8107 h 10000"/>
              <a:gd name="connsiteX12" fmla="*/ 7322 w 10000"/>
              <a:gd name="connsiteY12" fmla="*/ 6817 h 10000"/>
              <a:gd name="connsiteX13" fmla="*/ 8594 w 10000"/>
              <a:gd name="connsiteY13" fmla="*/ 6516 h 10000"/>
              <a:gd name="connsiteX14" fmla="*/ 8816 w 10000"/>
              <a:gd name="connsiteY14" fmla="*/ 5795 h 10000"/>
              <a:gd name="connsiteX15" fmla="*/ 8835 w 10000"/>
              <a:gd name="connsiteY15" fmla="*/ 4984 h 10000"/>
              <a:gd name="connsiteX16" fmla="*/ 9111 w 10000"/>
              <a:gd name="connsiteY16" fmla="*/ 2371 h 10000"/>
              <a:gd name="connsiteX17" fmla="*/ 9979 w 10000"/>
              <a:gd name="connsiteY17" fmla="*/ 388 h 10000"/>
              <a:gd name="connsiteX18" fmla="*/ 9683 w 10000"/>
              <a:gd name="connsiteY18" fmla="*/ 29 h 10000"/>
              <a:gd name="connsiteX19" fmla="*/ 9075 w 10000"/>
              <a:gd name="connsiteY19" fmla="*/ 810 h 10000"/>
              <a:gd name="connsiteX20" fmla="*/ 8650 w 10000"/>
              <a:gd name="connsiteY20" fmla="*/ 3572 h 10000"/>
              <a:gd name="connsiteX21" fmla="*/ 8097 w 10000"/>
              <a:gd name="connsiteY21" fmla="*/ 4203 h 10000"/>
              <a:gd name="connsiteX22" fmla="*/ 6970 w 10000"/>
              <a:gd name="connsiteY22" fmla="*/ 4594 h 10000"/>
              <a:gd name="connsiteX23" fmla="*/ 6270 w 10000"/>
              <a:gd name="connsiteY23" fmla="*/ 5645 h 10000"/>
              <a:gd name="connsiteX24" fmla="*/ 6048 w 10000"/>
              <a:gd name="connsiteY24" fmla="*/ 7147 h 10000"/>
              <a:gd name="connsiteX25" fmla="*/ 5328 w 10000"/>
              <a:gd name="connsiteY25" fmla="*/ 8228 h 10000"/>
              <a:gd name="connsiteX26" fmla="*/ 3704 w 10000"/>
              <a:gd name="connsiteY26" fmla="*/ 9099 h 10000"/>
              <a:gd name="connsiteX27" fmla="*/ 1563 w 10000"/>
              <a:gd name="connsiteY27" fmla="*/ 9399 h 10000"/>
              <a:gd name="connsiteX28" fmla="*/ 160 w 10000"/>
              <a:gd name="connsiteY28" fmla="*/ 8378 h 10000"/>
              <a:gd name="connsiteX29" fmla="*/ 106 w 10000"/>
              <a:gd name="connsiteY29" fmla="*/ 6636 h 10000"/>
              <a:gd name="connsiteX30" fmla="*/ 825 w 10000"/>
              <a:gd name="connsiteY30" fmla="*/ 5344 h 10000"/>
              <a:gd name="connsiteX31" fmla="*/ 2472 w 10000"/>
              <a:gd name="connsiteY31" fmla="*/ 4742 h 10000"/>
              <a:gd name="connsiteX32" fmla="*/ 3335 w 10000"/>
              <a:gd name="connsiteY32" fmla="*/ 2971 h 10000"/>
              <a:gd name="connsiteX33" fmla="*/ 3593 w 10000"/>
              <a:gd name="connsiteY33" fmla="*/ 1440 h 10000"/>
              <a:gd name="connsiteX34" fmla="*/ 3169 w 10000"/>
              <a:gd name="connsiteY34" fmla="*/ 1109 h 10000"/>
              <a:gd name="connsiteX35" fmla="*/ 1139 w 10000"/>
              <a:gd name="connsiteY35" fmla="*/ 1319 h 10000"/>
              <a:gd name="connsiteX36" fmla="*/ 345 w 10000"/>
              <a:gd name="connsiteY36" fmla="*/ 1741 h 10000"/>
              <a:gd name="connsiteX0" fmla="*/ 253 w 10000"/>
              <a:gd name="connsiteY0" fmla="*/ 3752 h 10000"/>
              <a:gd name="connsiteX1" fmla="*/ 1249 w 10000"/>
              <a:gd name="connsiteY1" fmla="*/ 4714 h 10000"/>
              <a:gd name="connsiteX2" fmla="*/ 1748 w 10000"/>
              <a:gd name="connsiteY2" fmla="*/ 6605 h 10000"/>
              <a:gd name="connsiteX3" fmla="*/ 2763 w 10000"/>
              <a:gd name="connsiteY3" fmla="*/ 6605 h 10000"/>
              <a:gd name="connsiteX4" fmla="*/ 4590 w 10000"/>
              <a:gd name="connsiteY4" fmla="*/ 4954 h 10000"/>
              <a:gd name="connsiteX5" fmla="*/ 5328 w 10000"/>
              <a:gd name="connsiteY5" fmla="*/ 3092 h 10000"/>
              <a:gd name="connsiteX6" fmla="*/ 4959 w 10000"/>
              <a:gd name="connsiteY6" fmla="*/ 3032 h 10000"/>
              <a:gd name="connsiteX7" fmla="*/ 4221 w 10000"/>
              <a:gd name="connsiteY7" fmla="*/ 4864 h 10000"/>
              <a:gd name="connsiteX8" fmla="*/ 4424 w 10000"/>
              <a:gd name="connsiteY8" fmla="*/ 8047 h 10000"/>
              <a:gd name="connsiteX9" fmla="*/ 5143 w 10000"/>
              <a:gd name="connsiteY9" fmla="*/ 9969 h 10000"/>
              <a:gd name="connsiteX10" fmla="*/ 5549 w 10000"/>
              <a:gd name="connsiteY10" fmla="*/ 9159 h 10000"/>
              <a:gd name="connsiteX11" fmla="*/ 5992 w 10000"/>
              <a:gd name="connsiteY11" fmla="*/ 8107 h 10000"/>
              <a:gd name="connsiteX12" fmla="*/ 7322 w 10000"/>
              <a:gd name="connsiteY12" fmla="*/ 6817 h 10000"/>
              <a:gd name="connsiteX13" fmla="*/ 8594 w 10000"/>
              <a:gd name="connsiteY13" fmla="*/ 6516 h 10000"/>
              <a:gd name="connsiteX14" fmla="*/ 8816 w 10000"/>
              <a:gd name="connsiteY14" fmla="*/ 5795 h 10000"/>
              <a:gd name="connsiteX15" fmla="*/ 8835 w 10000"/>
              <a:gd name="connsiteY15" fmla="*/ 4984 h 10000"/>
              <a:gd name="connsiteX16" fmla="*/ 9111 w 10000"/>
              <a:gd name="connsiteY16" fmla="*/ 2371 h 10000"/>
              <a:gd name="connsiteX17" fmla="*/ 9979 w 10000"/>
              <a:gd name="connsiteY17" fmla="*/ 388 h 10000"/>
              <a:gd name="connsiteX18" fmla="*/ 9683 w 10000"/>
              <a:gd name="connsiteY18" fmla="*/ 29 h 10000"/>
              <a:gd name="connsiteX19" fmla="*/ 9075 w 10000"/>
              <a:gd name="connsiteY19" fmla="*/ 810 h 10000"/>
              <a:gd name="connsiteX20" fmla="*/ 8650 w 10000"/>
              <a:gd name="connsiteY20" fmla="*/ 3572 h 10000"/>
              <a:gd name="connsiteX21" fmla="*/ 8097 w 10000"/>
              <a:gd name="connsiteY21" fmla="*/ 4203 h 10000"/>
              <a:gd name="connsiteX22" fmla="*/ 6970 w 10000"/>
              <a:gd name="connsiteY22" fmla="*/ 4594 h 10000"/>
              <a:gd name="connsiteX23" fmla="*/ 6270 w 10000"/>
              <a:gd name="connsiteY23" fmla="*/ 5645 h 10000"/>
              <a:gd name="connsiteX24" fmla="*/ 6048 w 10000"/>
              <a:gd name="connsiteY24" fmla="*/ 7147 h 10000"/>
              <a:gd name="connsiteX25" fmla="*/ 5328 w 10000"/>
              <a:gd name="connsiteY25" fmla="*/ 8228 h 10000"/>
              <a:gd name="connsiteX26" fmla="*/ 3704 w 10000"/>
              <a:gd name="connsiteY26" fmla="*/ 9099 h 10000"/>
              <a:gd name="connsiteX27" fmla="*/ 1563 w 10000"/>
              <a:gd name="connsiteY27" fmla="*/ 9399 h 10000"/>
              <a:gd name="connsiteX28" fmla="*/ 160 w 10000"/>
              <a:gd name="connsiteY28" fmla="*/ 8378 h 10000"/>
              <a:gd name="connsiteX29" fmla="*/ 106 w 10000"/>
              <a:gd name="connsiteY29" fmla="*/ 6636 h 10000"/>
              <a:gd name="connsiteX30" fmla="*/ 825 w 10000"/>
              <a:gd name="connsiteY30" fmla="*/ 5344 h 10000"/>
              <a:gd name="connsiteX31" fmla="*/ 2472 w 10000"/>
              <a:gd name="connsiteY31" fmla="*/ 4742 h 10000"/>
              <a:gd name="connsiteX32" fmla="*/ 3335 w 10000"/>
              <a:gd name="connsiteY32" fmla="*/ 3283 h 10000"/>
              <a:gd name="connsiteX33" fmla="*/ 3593 w 10000"/>
              <a:gd name="connsiteY33" fmla="*/ 1440 h 10000"/>
              <a:gd name="connsiteX34" fmla="*/ 3169 w 10000"/>
              <a:gd name="connsiteY34" fmla="*/ 1109 h 10000"/>
              <a:gd name="connsiteX35" fmla="*/ 1139 w 10000"/>
              <a:gd name="connsiteY35" fmla="*/ 1319 h 10000"/>
              <a:gd name="connsiteX36" fmla="*/ 345 w 10000"/>
              <a:gd name="connsiteY36" fmla="*/ 1741 h 10000"/>
              <a:gd name="connsiteX0" fmla="*/ 253 w 10000"/>
              <a:gd name="connsiteY0" fmla="*/ 3752 h 10000"/>
              <a:gd name="connsiteX1" fmla="*/ 1249 w 10000"/>
              <a:gd name="connsiteY1" fmla="*/ 4714 h 10000"/>
              <a:gd name="connsiteX2" fmla="*/ 1748 w 10000"/>
              <a:gd name="connsiteY2" fmla="*/ 6605 h 10000"/>
              <a:gd name="connsiteX3" fmla="*/ 2763 w 10000"/>
              <a:gd name="connsiteY3" fmla="*/ 6605 h 10000"/>
              <a:gd name="connsiteX4" fmla="*/ 4590 w 10000"/>
              <a:gd name="connsiteY4" fmla="*/ 4954 h 10000"/>
              <a:gd name="connsiteX5" fmla="*/ 5328 w 10000"/>
              <a:gd name="connsiteY5" fmla="*/ 3092 h 10000"/>
              <a:gd name="connsiteX6" fmla="*/ 4959 w 10000"/>
              <a:gd name="connsiteY6" fmla="*/ 3032 h 10000"/>
              <a:gd name="connsiteX7" fmla="*/ 4221 w 10000"/>
              <a:gd name="connsiteY7" fmla="*/ 4864 h 10000"/>
              <a:gd name="connsiteX8" fmla="*/ 4424 w 10000"/>
              <a:gd name="connsiteY8" fmla="*/ 8047 h 10000"/>
              <a:gd name="connsiteX9" fmla="*/ 5143 w 10000"/>
              <a:gd name="connsiteY9" fmla="*/ 9969 h 10000"/>
              <a:gd name="connsiteX10" fmla="*/ 5549 w 10000"/>
              <a:gd name="connsiteY10" fmla="*/ 9159 h 10000"/>
              <a:gd name="connsiteX11" fmla="*/ 5992 w 10000"/>
              <a:gd name="connsiteY11" fmla="*/ 8107 h 10000"/>
              <a:gd name="connsiteX12" fmla="*/ 7322 w 10000"/>
              <a:gd name="connsiteY12" fmla="*/ 6817 h 10000"/>
              <a:gd name="connsiteX13" fmla="*/ 8594 w 10000"/>
              <a:gd name="connsiteY13" fmla="*/ 6516 h 10000"/>
              <a:gd name="connsiteX14" fmla="*/ 8816 w 10000"/>
              <a:gd name="connsiteY14" fmla="*/ 5795 h 10000"/>
              <a:gd name="connsiteX15" fmla="*/ 8835 w 10000"/>
              <a:gd name="connsiteY15" fmla="*/ 4984 h 10000"/>
              <a:gd name="connsiteX16" fmla="*/ 9111 w 10000"/>
              <a:gd name="connsiteY16" fmla="*/ 2371 h 10000"/>
              <a:gd name="connsiteX17" fmla="*/ 9979 w 10000"/>
              <a:gd name="connsiteY17" fmla="*/ 388 h 10000"/>
              <a:gd name="connsiteX18" fmla="*/ 9683 w 10000"/>
              <a:gd name="connsiteY18" fmla="*/ 29 h 10000"/>
              <a:gd name="connsiteX19" fmla="*/ 9075 w 10000"/>
              <a:gd name="connsiteY19" fmla="*/ 810 h 10000"/>
              <a:gd name="connsiteX20" fmla="*/ 8650 w 10000"/>
              <a:gd name="connsiteY20" fmla="*/ 3572 h 10000"/>
              <a:gd name="connsiteX21" fmla="*/ 8097 w 10000"/>
              <a:gd name="connsiteY21" fmla="*/ 4203 h 10000"/>
              <a:gd name="connsiteX22" fmla="*/ 6970 w 10000"/>
              <a:gd name="connsiteY22" fmla="*/ 4594 h 10000"/>
              <a:gd name="connsiteX23" fmla="*/ 6270 w 10000"/>
              <a:gd name="connsiteY23" fmla="*/ 5645 h 10000"/>
              <a:gd name="connsiteX24" fmla="*/ 6048 w 10000"/>
              <a:gd name="connsiteY24" fmla="*/ 7147 h 10000"/>
              <a:gd name="connsiteX25" fmla="*/ 5328 w 10000"/>
              <a:gd name="connsiteY25" fmla="*/ 8228 h 10000"/>
              <a:gd name="connsiteX26" fmla="*/ 3704 w 10000"/>
              <a:gd name="connsiteY26" fmla="*/ 9099 h 10000"/>
              <a:gd name="connsiteX27" fmla="*/ 1563 w 10000"/>
              <a:gd name="connsiteY27" fmla="*/ 9399 h 10000"/>
              <a:gd name="connsiteX28" fmla="*/ 160 w 10000"/>
              <a:gd name="connsiteY28" fmla="*/ 8378 h 10000"/>
              <a:gd name="connsiteX29" fmla="*/ 106 w 10000"/>
              <a:gd name="connsiteY29" fmla="*/ 6636 h 10000"/>
              <a:gd name="connsiteX30" fmla="*/ 825 w 10000"/>
              <a:gd name="connsiteY30" fmla="*/ 5344 h 10000"/>
              <a:gd name="connsiteX31" fmla="*/ 2328 w 10000"/>
              <a:gd name="connsiteY31" fmla="*/ 4794 h 10000"/>
              <a:gd name="connsiteX32" fmla="*/ 3335 w 10000"/>
              <a:gd name="connsiteY32" fmla="*/ 3283 h 10000"/>
              <a:gd name="connsiteX33" fmla="*/ 3593 w 10000"/>
              <a:gd name="connsiteY33" fmla="*/ 1440 h 10000"/>
              <a:gd name="connsiteX34" fmla="*/ 3169 w 10000"/>
              <a:gd name="connsiteY34" fmla="*/ 1109 h 10000"/>
              <a:gd name="connsiteX35" fmla="*/ 1139 w 10000"/>
              <a:gd name="connsiteY35" fmla="*/ 1319 h 10000"/>
              <a:gd name="connsiteX36" fmla="*/ 345 w 10000"/>
              <a:gd name="connsiteY36" fmla="*/ 1741 h 10000"/>
              <a:gd name="connsiteX0" fmla="*/ 253 w 10000"/>
              <a:gd name="connsiteY0" fmla="*/ 3752 h 10000"/>
              <a:gd name="connsiteX1" fmla="*/ 1249 w 10000"/>
              <a:gd name="connsiteY1" fmla="*/ 4714 h 10000"/>
              <a:gd name="connsiteX2" fmla="*/ 1748 w 10000"/>
              <a:gd name="connsiteY2" fmla="*/ 6605 h 10000"/>
              <a:gd name="connsiteX3" fmla="*/ 2763 w 10000"/>
              <a:gd name="connsiteY3" fmla="*/ 6605 h 10000"/>
              <a:gd name="connsiteX4" fmla="*/ 4590 w 10000"/>
              <a:gd name="connsiteY4" fmla="*/ 4954 h 10000"/>
              <a:gd name="connsiteX5" fmla="*/ 5328 w 10000"/>
              <a:gd name="connsiteY5" fmla="*/ 3092 h 10000"/>
              <a:gd name="connsiteX6" fmla="*/ 4959 w 10000"/>
              <a:gd name="connsiteY6" fmla="*/ 3032 h 10000"/>
              <a:gd name="connsiteX7" fmla="*/ 4221 w 10000"/>
              <a:gd name="connsiteY7" fmla="*/ 4864 h 10000"/>
              <a:gd name="connsiteX8" fmla="*/ 4424 w 10000"/>
              <a:gd name="connsiteY8" fmla="*/ 8047 h 10000"/>
              <a:gd name="connsiteX9" fmla="*/ 5143 w 10000"/>
              <a:gd name="connsiteY9" fmla="*/ 9969 h 10000"/>
              <a:gd name="connsiteX10" fmla="*/ 5549 w 10000"/>
              <a:gd name="connsiteY10" fmla="*/ 9159 h 10000"/>
              <a:gd name="connsiteX11" fmla="*/ 5992 w 10000"/>
              <a:gd name="connsiteY11" fmla="*/ 8107 h 10000"/>
              <a:gd name="connsiteX12" fmla="*/ 7322 w 10000"/>
              <a:gd name="connsiteY12" fmla="*/ 6817 h 10000"/>
              <a:gd name="connsiteX13" fmla="*/ 8594 w 10000"/>
              <a:gd name="connsiteY13" fmla="*/ 6516 h 10000"/>
              <a:gd name="connsiteX14" fmla="*/ 8816 w 10000"/>
              <a:gd name="connsiteY14" fmla="*/ 5795 h 10000"/>
              <a:gd name="connsiteX15" fmla="*/ 8835 w 10000"/>
              <a:gd name="connsiteY15" fmla="*/ 4984 h 10000"/>
              <a:gd name="connsiteX16" fmla="*/ 9111 w 10000"/>
              <a:gd name="connsiteY16" fmla="*/ 2371 h 10000"/>
              <a:gd name="connsiteX17" fmla="*/ 9979 w 10000"/>
              <a:gd name="connsiteY17" fmla="*/ 388 h 10000"/>
              <a:gd name="connsiteX18" fmla="*/ 9683 w 10000"/>
              <a:gd name="connsiteY18" fmla="*/ 29 h 10000"/>
              <a:gd name="connsiteX19" fmla="*/ 9075 w 10000"/>
              <a:gd name="connsiteY19" fmla="*/ 810 h 10000"/>
              <a:gd name="connsiteX20" fmla="*/ 8650 w 10000"/>
              <a:gd name="connsiteY20" fmla="*/ 3572 h 10000"/>
              <a:gd name="connsiteX21" fmla="*/ 8097 w 10000"/>
              <a:gd name="connsiteY21" fmla="*/ 4203 h 10000"/>
              <a:gd name="connsiteX22" fmla="*/ 6970 w 10000"/>
              <a:gd name="connsiteY22" fmla="*/ 4594 h 10000"/>
              <a:gd name="connsiteX23" fmla="*/ 6270 w 10000"/>
              <a:gd name="connsiteY23" fmla="*/ 5645 h 10000"/>
              <a:gd name="connsiteX24" fmla="*/ 6048 w 10000"/>
              <a:gd name="connsiteY24" fmla="*/ 7147 h 10000"/>
              <a:gd name="connsiteX25" fmla="*/ 5328 w 10000"/>
              <a:gd name="connsiteY25" fmla="*/ 8228 h 10000"/>
              <a:gd name="connsiteX26" fmla="*/ 3704 w 10000"/>
              <a:gd name="connsiteY26" fmla="*/ 9099 h 10000"/>
              <a:gd name="connsiteX27" fmla="*/ 1563 w 10000"/>
              <a:gd name="connsiteY27" fmla="*/ 9399 h 10000"/>
              <a:gd name="connsiteX28" fmla="*/ 160 w 10000"/>
              <a:gd name="connsiteY28" fmla="*/ 8378 h 10000"/>
              <a:gd name="connsiteX29" fmla="*/ 106 w 10000"/>
              <a:gd name="connsiteY29" fmla="*/ 6636 h 10000"/>
              <a:gd name="connsiteX30" fmla="*/ 825 w 10000"/>
              <a:gd name="connsiteY30" fmla="*/ 5344 h 10000"/>
              <a:gd name="connsiteX31" fmla="*/ 2328 w 10000"/>
              <a:gd name="connsiteY31" fmla="*/ 4794 h 10000"/>
              <a:gd name="connsiteX32" fmla="*/ 3335 w 10000"/>
              <a:gd name="connsiteY32" fmla="*/ 3283 h 10000"/>
              <a:gd name="connsiteX33" fmla="*/ 3593 w 10000"/>
              <a:gd name="connsiteY33" fmla="*/ 1440 h 10000"/>
              <a:gd name="connsiteX34" fmla="*/ 3169 w 10000"/>
              <a:gd name="connsiteY34" fmla="*/ 1109 h 10000"/>
              <a:gd name="connsiteX35" fmla="*/ 1139 w 10000"/>
              <a:gd name="connsiteY35" fmla="*/ 1319 h 10000"/>
              <a:gd name="connsiteX36" fmla="*/ 345 w 10000"/>
              <a:gd name="connsiteY36" fmla="*/ 1741 h 10000"/>
              <a:gd name="connsiteX0" fmla="*/ 253 w 10000"/>
              <a:gd name="connsiteY0" fmla="*/ 3752 h 10000"/>
              <a:gd name="connsiteX1" fmla="*/ 1249 w 10000"/>
              <a:gd name="connsiteY1" fmla="*/ 4714 h 10000"/>
              <a:gd name="connsiteX2" fmla="*/ 1748 w 10000"/>
              <a:gd name="connsiteY2" fmla="*/ 6605 h 10000"/>
              <a:gd name="connsiteX3" fmla="*/ 2763 w 10000"/>
              <a:gd name="connsiteY3" fmla="*/ 6605 h 10000"/>
              <a:gd name="connsiteX4" fmla="*/ 4590 w 10000"/>
              <a:gd name="connsiteY4" fmla="*/ 4954 h 10000"/>
              <a:gd name="connsiteX5" fmla="*/ 5328 w 10000"/>
              <a:gd name="connsiteY5" fmla="*/ 3092 h 10000"/>
              <a:gd name="connsiteX6" fmla="*/ 4959 w 10000"/>
              <a:gd name="connsiteY6" fmla="*/ 3032 h 10000"/>
              <a:gd name="connsiteX7" fmla="*/ 4221 w 10000"/>
              <a:gd name="connsiteY7" fmla="*/ 4864 h 10000"/>
              <a:gd name="connsiteX8" fmla="*/ 4424 w 10000"/>
              <a:gd name="connsiteY8" fmla="*/ 8047 h 10000"/>
              <a:gd name="connsiteX9" fmla="*/ 5143 w 10000"/>
              <a:gd name="connsiteY9" fmla="*/ 9969 h 10000"/>
              <a:gd name="connsiteX10" fmla="*/ 5549 w 10000"/>
              <a:gd name="connsiteY10" fmla="*/ 9159 h 10000"/>
              <a:gd name="connsiteX11" fmla="*/ 5992 w 10000"/>
              <a:gd name="connsiteY11" fmla="*/ 8107 h 10000"/>
              <a:gd name="connsiteX12" fmla="*/ 7322 w 10000"/>
              <a:gd name="connsiteY12" fmla="*/ 6817 h 10000"/>
              <a:gd name="connsiteX13" fmla="*/ 8594 w 10000"/>
              <a:gd name="connsiteY13" fmla="*/ 6516 h 10000"/>
              <a:gd name="connsiteX14" fmla="*/ 8816 w 10000"/>
              <a:gd name="connsiteY14" fmla="*/ 5795 h 10000"/>
              <a:gd name="connsiteX15" fmla="*/ 8835 w 10000"/>
              <a:gd name="connsiteY15" fmla="*/ 4984 h 10000"/>
              <a:gd name="connsiteX16" fmla="*/ 9111 w 10000"/>
              <a:gd name="connsiteY16" fmla="*/ 2371 h 10000"/>
              <a:gd name="connsiteX17" fmla="*/ 9979 w 10000"/>
              <a:gd name="connsiteY17" fmla="*/ 388 h 10000"/>
              <a:gd name="connsiteX18" fmla="*/ 9683 w 10000"/>
              <a:gd name="connsiteY18" fmla="*/ 29 h 10000"/>
              <a:gd name="connsiteX19" fmla="*/ 9075 w 10000"/>
              <a:gd name="connsiteY19" fmla="*/ 810 h 10000"/>
              <a:gd name="connsiteX20" fmla="*/ 8650 w 10000"/>
              <a:gd name="connsiteY20" fmla="*/ 3572 h 10000"/>
              <a:gd name="connsiteX21" fmla="*/ 8097 w 10000"/>
              <a:gd name="connsiteY21" fmla="*/ 4203 h 10000"/>
              <a:gd name="connsiteX22" fmla="*/ 6970 w 10000"/>
              <a:gd name="connsiteY22" fmla="*/ 4594 h 10000"/>
              <a:gd name="connsiteX23" fmla="*/ 6270 w 10000"/>
              <a:gd name="connsiteY23" fmla="*/ 5645 h 10000"/>
              <a:gd name="connsiteX24" fmla="*/ 6048 w 10000"/>
              <a:gd name="connsiteY24" fmla="*/ 7147 h 10000"/>
              <a:gd name="connsiteX25" fmla="*/ 5328 w 10000"/>
              <a:gd name="connsiteY25" fmla="*/ 8228 h 10000"/>
              <a:gd name="connsiteX26" fmla="*/ 3704 w 10000"/>
              <a:gd name="connsiteY26" fmla="*/ 9099 h 10000"/>
              <a:gd name="connsiteX27" fmla="*/ 1563 w 10000"/>
              <a:gd name="connsiteY27" fmla="*/ 9399 h 10000"/>
              <a:gd name="connsiteX28" fmla="*/ 160 w 10000"/>
              <a:gd name="connsiteY28" fmla="*/ 8378 h 10000"/>
              <a:gd name="connsiteX29" fmla="*/ 106 w 10000"/>
              <a:gd name="connsiteY29" fmla="*/ 6636 h 10000"/>
              <a:gd name="connsiteX30" fmla="*/ 825 w 10000"/>
              <a:gd name="connsiteY30" fmla="*/ 5344 h 10000"/>
              <a:gd name="connsiteX31" fmla="*/ 2392 w 10000"/>
              <a:gd name="connsiteY31" fmla="*/ 4846 h 10000"/>
              <a:gd name="connsiteX32" fmla="*/ 3335 w 10000"/>
              <a:gd name="connsiteY32" fmla="*/ 3283 h 10000"/>
              <a:gd name="connsiteX33" fmla="*/ 3593 w 10000"/>
              <a:gd name="connsiteY33" fmla="*/ 1440 h 10000"/>
              <a:gd name="connsiteX34" fmla="*/ 3169 w 10000"/>
              <a:gd name="connsiteY34" fmla="*/ 1109 h 10000"/>
              <a:gd name="connsiteX35" fmla="*/ 1139 w 10000"/>
              <a:gd name="connsiteY35" fmla="*/ 1319 h 10000"/>
              <a:gd name="connsiteX36" fmla="*/ 345 w 10000"/>
              <a:gd name="connsiteY36" fmla="*/ 1741 h 10000"/>
              <a:gd name="connsiteX0" fmla="*/ 256 w 10003"/>
              <a:gd name="connsiteY0" fmla="*/ 3752 h 10000"/>
              <a:gd name="connsiteX1" fmla="*/ 1252 w 10003"/>
              <a:gd name="connsiteY1" fmla="*/ 4714 h 10000"/>
              <a:gd name="connsiteX2" fmla="*/ 1751 w 10003"/>
              <a:gd name="connsiteY2" fmla="*/ 6605 h 10000"/>
              <a:gd name="connsiteX3" fmla="*/ 2766 w 10003"/>
              <a:gd name="connsiteY3" fmla="*/ 6605 h 10000"/>
              <a:gd name="connsiteX4" fmla="*/ 4593 w 10003"/>
              <a:gd name="connsiteY4" fmla="*/ 4954 h 10000"/>
              <a:gd name="connsiteX5" fmla="*/ 5331 w 10003"/>
              <a:gd name="connsiteY5" fmla="*/ 3092 h 10000"/>
              <a:gd name="connsiteX6" fmla="*/ 4962 w 10003"/>
              <a:gd name="connsiteY6" fmla="*/ 3032 h 10000"/>
              <a:gd name="connsiteX7" fmla="*/ 4224 w 10003"/>
              <a:gd name="connsiteY7" fmla="*/ 4864 h 10000"/>
              <a:gd name="connsiteX8" fmla="*/ 4427 w 10003"/>
              <a:gd name="connsiteY8" fmla="*/ 8047 h 10000"/>
              <a:gd name="connsiteX9" fmla="*/ 5146 w 10003"/>
              <a:gd name="connsiteY9" fmla="*/ 9969 h 10000"/>
              <a:gd name="connsiteX10" fmla="*/ 5552 w 10003"/>
              <a:gd name="connsiteY10" fmla="*/ 9159 h 10000"/>
              <a:gd name="connsiteX11" fmla="*/ 5995 w 10003"/>
              <a:gd name="connsiteY11" fmla="*/ 8107 h 10000"/>
              <a:gd name="connsiteX12" fmla="*/ 7325 w 10003"/>
              <a:gd name="connsiteY12" fmla="*/ 6817 h 10000"/>
              <a:gd name="connsiteX13" fmla="*/ 8597 w 10003"/>
              <a:gd name="connsiteY13" fmla="*/ 6516 h 10000"/>
              <a:gd name="connsiteX14" fmla="*/ 8819 w 10003"/>
              <a:gd name="connsiteY14" fmla="*/ 5795 h 10000"/>
              <a:gd name="connsiteX15" fmla="*/ 8838 w 10003"/>
              <a:gd name="connsiteY15" fmla="*/ 4984 h 10000"/>
              <a:gd name="connsiteX16" fmla="*/ 9114 w 10003"/>
              <a:gd name="connsiteY16" fmla="*/ 2371 h 10000"/>
              <a:gd name="connsiteX17" fmla="*/ 9982 w 10003"/>
              <a:gd name="connsiteY17" fmla="*/ 388 h 10000"/>
              <a:gd name="connsiteX18" fmla="*/ 9686 w 10003"/>
              <a:gd name="connsiteY18" fmla="*/ 29 h 10000"/>
              <a:gd name="connsiteX19" fmla="*/ 9078 w 10003"/>
              <a:gd name="connsiteY19" fmla="*/ 810 h 10000"/>
              <a:gd name="connsiteX20" fmla="*/ 8653 w 10003"/>
              <a:gd name="connsiteY20" fmla="*/ 3572 h 10000"/>
              <a:gd name="connsiteX21" fmla="*/ 8100 w 10003"/>
              <a:gd name="connsiteY21" fmla="*/ 4203 h 10000"/>
              <a:gd name="connsiteX22" fmla="*/ 6973 w 10003"/>
              <a:gd name="connsiteY22" fmla="*/ 4594 h 10000"/>
              <a:gd name="connsiteX23" fmla="*/ 6273 w 10003"/>
              <a:gd name="connsiteY23" fmla="*/ 5645 h 10000"/>
              <a:gd name="connsiteX24" fmla="*/ 6051 w 10003"/>
              <a:gd name="connsiteY24" fmla="*/ 7147 h 10000"/>
              <a:gd name="connsiteX25" fmla="*/ 5331 w 10003"/>
              <a:gd name="connsiteY25" fmla="*/ 8228 h 10000"/>
              <a:gd name="connsiteX26" fmla="*/ 3707 w 10003"/>
              <a:gd name="connsiteY26" fmla="*/ 9099 h 10000"/>
              <a:gd name="connsiteX27" fmla="*/ 1566 w 10003"/>
              <a:gd name="connsiteY27" fmla="*/ 9399 h 10000"/>
              <a:gd name="connsiteX28" fmla="*/ 163 w 10003"/>
              <a:gd name="connsiteY28" fmla="*/ 8378 h 10000"/>
              <a:gd name="connsiteX29" fmla="*/ 109 w 10003"/>
              <a:gd name="connsiteY29" fmla="*/ 6636 h 10000"/>
              <a:gd name="connsiteX30" fmla="*/ 892 w 10003"/>
              <a:gd name="connsiteY30" fmla="*/ 5448 h 10000"/>
              <a:gd name="connsiteX31" fmla="*/ 2395 w 10003"/>
              <a:gd name="connsiteY31" fmla="*/ 4846 h 10000"/>
              <a:gd name="connsiteX32" fmla="*/ 3338 w 10003"/>
              <a:gd name="connsiteY32" fmla="*/ 3283 h 10000"/>
              <a:gd name="connsiteX33" fmla="*/ 3596 w 10003"/>
              <a:gd name="connsiteY33" fmla="*/ 1440 h 10000"/>
              <a:gd name="connsiteX34" fmla="*/ 3172 w 10003"/>
              <a:gd name="connsiteY34" fmla="*/ 1109 h 10000"/>
              <a:gd name="connsiteX35" fmla="*/ 1142 w 10003"/>
              <a:gd name="connsiteY35" fmla="*/ 1319 h 10000"/>
              <a:gd name="connsiteX36" fmla="*/ 348 w 10003"/>
              <a:gd name="connsiteY36" fmla="*/ 1741 h 10000"/>
              <a:gd name="connsiteX0" fmla="*/ 256 w 10003"/>
              <a:gd name="connsiteY0" fmla="*/ 3752 h 10000"/>
              <a:gd name="connsiteX1" fmla="*/ 1252 w 10003"/>
              <a:gd name="connsiteY1" fmla="*/ 4714 h 10000"/>
              <a:gd name="connsiteX2" fmla="*/ 1751 w 10003"/>
              <a:gd name="connsiteY2" fmla="*/ 6605 h 10000"/>
              <a:gd name="connsiteX3" fmla="*/ 2766 w 10003"/>
              <a:gd name="connsiteY3" fmla="*/ 6605 h 10000"/>
              <a:gd name="connsiteX4" fmla="*/ 4593 w 10003"/>
              <a:gd name="connsiteY4" fmla="*/ 4954 h 10000"/>
              <a:gd name="connsiteX5" fmla="*/ 5331 w 10003"/>
              <a:gd name="connsiteY5" fmla="*/ 3092 h 10000"/>
              <a:gd name="connsiteX6" fmla="*/ 4962 w 10003"/>
              <a:gd name="connsiteY6" fmla="*/ 3032 h 10000"/>
              <a:gd name="connsiteX7" fmla="*/ 4224 w 10003"/>
              <a:gd name="connsiteY7" fmla="*/ 4864 h 10000"/>
              <a:gd name="connsiteX8" fmla="*/ 4427 w 10003"/>
              <a:gd name="connsiteY8" fmla="*/ 8047 h 10000"/>
              <a:gd name="connsiteX9" fmla="*/ 5146 w 10003"/>
              <a:gd name="connsiteY9" fmla="*/ 9969 h 10000"/>
              <a:gd name="connsiteX10" fmla="*/ 5552 w 10003"/>
              <a:gd name="connsiteY10" fmla="*/ 9159 h 10000"/>
              <a:gd name="connsiteX11" fmla="*/ 5995 w 10003"/>
              <a:gd name="connsiteY11" fmla="*/ 8107 h 10000"/>
              <a:gd name="connsiteX12" fmla="*/ 7325 w 10003"/>
              <a:gd name="connsiteY12" fmla="*/ 6817 h 10000"/>
              <a:gd name="connsiteX13" fmla="*/ 8597 w 10003"/>
              <a:gd name="connsiteY13" fmla="*/ 6516 h 10000"/>
              <a:gd name="connsiteX14" fmla="*/ 8819 w 10003"/>
              <a:gd name="connsiteY14" fmla="*/ 5795 h 10000"/>
              <a:gd name="connsiteX15" fmla="*/ 8838 w 10003"/>
              <a:gd name="connsiteY15" fmla="*/ 4984 h 10000"/>
              <a:gd name="connsiteX16" fmla="*/ 9114 w 10003"/>
              <a:gd name="connsiteY16" fmla="*/ 2371 h 10000"/>
              <a:gd name="connsiteX17" fmla="*/ 9982 w 10003"/>
              <a:gd name="connsiteY17" fmla="*/ 388 h 10000"/>
              <a:gd name="connsiteX18" fmla="*/ 9686 w 10003"/>
              <a:gd name="connsiteY18" fmla="*/ 29 h 10000"/>
              <a:gd name="connsiteX19" fmla="*/ 9078 w 10003"/>
              <a:gd name="connsiteY19" fmla="*/ 810 h 10000"/>
              <a:gd name="connsiteX20" fmla="*/ 8653 w 10003"/>
              <a:gd name="connsiteY20" fmla="*/ 3572 h 10000"/>
              <a:gd name="connsiteX21" fmla="*/ 8100 w 10003"/>
              <a:gd name="connsiteY21" fmla="*/ 4203 h 10000"/>
              <a:gd name="connsiteX22" fmla="*/ 6973 w 10003"/>
              <a:gd name="connsiteY22" fmla="*/ 4594 h 10000"/>
              <a:gd name="connsiteX23" fmla="*/ 6273 w 10003"/>
              <a:gd name="connsiteY23" fmla="*/ 5645 h 10000"/>
              <a:gd name="connsiteX24" fmla="*/ 6051 w 10003"/>
              <a:gd name="connsiteY24" fmla="*/ 7147 h 10000"/>
              <a:gd name="connsiteX25" fmla="*/ 5331 w 10003"/>
              <a:gd name="connsiteY25" fmla="*/ 8228 h 10000"/>
              <a:gd name="connsiteX26" fmla="*/ 3707 w 10003"/>
              <a:gd name="connsiteY26" fmla="*/ 9099 h 10000"/>
              <a:gd name="connsiteX27" fmla="*/ 1566 w 10003"/>
              <a:gd name="connsiteY27" fmla="*/ 9399 h 10000"/>
              <a:gd name="connsiteX28" fmla="*/ 163 w 10003"/>
              <a:gd name="connsiteY28" fmla="*/ 8378 h 10000"/>
              <a:gd name="connsiteX29" fmla="*/ 109 w 10003"/>
              <a:gd name="connsiteY29" fmla="*/ 6636 h 10000"/>
              <a:gd name="connsiteX30" fmla="*/ 892 w 10003"/>
              <a:gd name="connsiteY30" fmla="*/ 5448 h 10000"/>
              <a:gd name="connsiteX31" fmla="*/ 2395 w 10003"/>
              <a:gd name="connsiteY31" fmla="*/ 4846 h 10000"/>
              <a:gd name="connsiteX32" fmla="*/ 3338 w 10003"/>
              <a:gd name="connsiteY32" fmla="*/ 3283 h 10000"/>
              <a:gd name="connsiteX33" fmla="*/ 3596 w 10003"/>
              <a:gd name="connsiteY33" fmla="*/ 1440 h 10000"/>
              <a:gd name="connsiteX34" fmla="*/ 3172 w 10003"/>
              <a:gd name="connsiteY34" fmla="*/ 1109 h 10000"/>
              <a:gd name="connsiteX35" fmla="*/ 1142 w 10003"/>
              <a:gd name="connsiteY35" fmla="*/ 1319 h 10000"/>
              <a:gd name="connsiteX36" fmla="*/ 348 w 10003"/>
              <a:gd name="connsiteY36" fmla="*/ 1741 h 10000"/>
              <a:gd name="connsiteX0" fmla="*/ 256 w 10003"/>
              <a:gd name="connsiteY0" fmla="*/ 3752 h 10000"/>
              <a:gd name="connsiteX1" fmla="*/ 1252 w 10003"/>
              <a:gd name="connsiteY1" fmla="*/ 4714 h 10000"/>
              <a:gd name="connsiteX2" fmla="*/ 1751 w 10003"/>
              <a:gd name="connsiteY2" fmla="*/ 6605 h 10000"/>
              <a:gd name="connsiteX3" fmla="*/ 2766 w 10003"/>
              <a:gd name="connsiteY3" fmla="*/ 6605 h 10000"/>
              <a:gd name="connsiteX4" fmla="*/ 4593 w 10003"/>
              <a:gd name="connsiteY4" fmla="*/ 4954 h 10000"/>
              <a:gd name="connsiteX5" fmla="*/ 5331 w 10003"/>
              <a:gd name="connsiteY5" fmla="*/ 3092 h 10000"/>
              <a:gd name="connsiteX6" fmla="*/ 4962 w 10003"/>
              <a:gd name="connsiteY6" fmla="*/ 3032 h 10000"/>
              <a:gd name="connsiteX7" fmla="*/ 4224 w 10003"/>
              <a:gd name="connsiteY7" fmla="*/ 4864 h 10000"/>
              <a:gd name="connsiteX8" fmla="*/ 4427 w 10003"/>
              <a:gd name="connsiteY8" fmla="*/ 8047 h 10000"/>
              <a:gd name="connsiteX9" fmla="*/ 5146 w 10003"/>
              <a:gd name="connsiteY9" fmla="*/ 9969 h 10000"/>
              <a:gd name="connsiteX10" fmla="*/ 5552 w 10003"/>
              <a:gd name="connsiteY10" fmla="*/ 9159 h 10000"/>
              <a:gd name="connsiteX11" fmla="*/ 5995 w 10003"/>
              <a:gd name="connsiteY11" fmla="*/ 8107 h 10000"/>
              <a:gd name="connsiteX12" fmla="*/ 7325 w 10003"/>
              <a:gd name="connsiteY12" fmla="*/ 6817 h 10000"/>
              <a:gd name="connsiteX13" fmla="*/ 8597 w 10003"/>
              <a:gd name="connsiteY13" fmla="*/ 6516 h 10000"/>
              <a:gd name="connsiteX14" fmla="*/ 8819 w 10003"/>
              <a:gd name="connsiteY14" fmla="*/ 5795 h 10000"/>
              <a:gd name="connsiteX15" fmla="*/ 8838 w 10003"/>
              <a:gd name="connsiteY15" fmla="*/ 4984 h 10000"/>
              <a:gd name="connsiteX16" fmla="*/ 9114 w 10003"/>
              <a:gd name="connsiteY16" fmla="*/ 2371 h 10000"/>
              <a:gd name="connsiteX17" fmla="*/ 9982 w 10003"/>
              <a:gd name="connsiteY17" fmla="*/ 388 h 10000"/>
              <a:gd name="connsiteX18" fmla="*/ 9686 w 10003"/>
              <a:gd name="connsiteY18" fmla="*/ 29 h 10000"/>
              <a:gd name="connsiteX19" fmla="*/ 9078 w 10003"/>
              <a:gd name="connsiteY19" fmla="*/ 810 h 10000"/>
              <a:gd name="connsiteX20" fmla="*/ 8653 w 10003"/>
              <a:gd name="connsiteY20" fmla="*/ 3572 h 10000"/>
              <a:gd name="connsiteX21" fmla="*/ 8100 w 10003"/>
              <a:gd name="connsiteY21" fmla="*/ 4203 h 10000"/>
              <a:gd name="connsiteX22" fmla="*/ 6973 w 10003"/>
              <a:gd name="connsiteY22" fmla="*/ 4594 h 10000"/>
              <a:gd name="connsiteX23" fmla="*/ 6273 w 10003"/>
              <a:gd name="connsiteY23" fmla="*/ 5645 h 10000"/>
              <a:gd name="connsiteX24" fmla="*/ 6051 w 10003"/>
              <a:gd name="connsiteY24" fmla="*/ 7147 h 10000"/>
              <a:gd name="connsiteX25" fmla="*/ 5331 w 10003"/>
              <a:gd name="connsiteY25" fmla="*/ 8228 h 10000"/>
              <a:gd name="connsiteX26" fmla="*/ 3707 w 10003"/>
              <a:gd name="connsiteY26" fmla="*/ 9099 h 10000"/>
              <a:gd name="connsiteX27" fmla="*/ 1566 w 10003"/>
              <a:gd name="connsiteY27" fmla="*/ 9399 h 10000"/>
              <a:gd name="connsiteX28" fmla="*/ 163 w 10003"/>
              <a:gd name="connsiteY28" fmla="*/ 8378 h 10000"/>
              <a:gd name="connsiteX29" fmla="*/ 109 w 10003"/>
              <a:gd name="connsiteY29" fmla="*/ 6636 h 10000"/>
              <a:gd name="connsiteX30" fmla="*/ 892 w 10003"/>
              <a:gd name="connsiteY30" fmla="*/ 5448 h 10000"/>
              <a:gd name="connsiteX31" fmla="*/ 2395 w 10003"/>
              <a:gd name="connsiteY31" fmla="*/ 4846 h 10000"/>
              <a:gd name="connsiteX32" fmla="*/ 3338 w 10003"/>
              <a:gd name="connsiteY32" fmla="*/ 3283 h 10000"/>
              <a:gd name="connsiteX33" fmla="*/ 3596 w 10003"/>
              <a:gd name="connsiteY33" fmla="*/ 1440 h 10000"/>
              <a:gd name="connsiteX34" fmla="*/ 3172 w 10003"/>
              <a:gd name="connsiteY34" fmla="*/ 1109 h 10000"/>
              <a:gd name="connsiteX35" fmla="*/ 1142 w 10003"/>
              <a:gd name="connsiteY35" fmla="*/ 1319 h 10000"/>
              <a:gd name="connsiteX36" fmla="*/ 348 w 10003"/>
              <a:gd name="connsiteY36" fmla="*/ 1741 h 10000"/>
              <a:gd name="connsiteX0" fmla="*/ 218 w 9965"/>
              <a:gd name="connsiteY0" fmla="*/ 3752 h 10000"/>
              <a:gd name="connsiteX1" fmla="*/ 1214 w 9965"/>
              <a:gd name="connsiteY1" fmla="*/ 4714 h 10000"/>
              <a:gd name="connsiteX2" fmla="*/ 1713 w 9965"/>
              <a:gd name="connsiteY2" fmla="*/ 6605 h 10000"/>
              <a:gd name="connsiteX3" fmla="*/ 2728 w 9965"/>
              <a:gd name="connsiteY3" fmla="*/ 6605 h 10000"/>
              <a:gd name="connsiteX4" fmla="*/ 4555 w 9965"/>
              <a:gd name="connsiteY4" fmla="*/ 4954 h 10000"/>
              <a:gd name="connsiteX5" fmla="*/ 5293 w 9965"/>
              <a:gd name="connsiteY5" fmla="*/ 3092 h 10000"/>
              <a:gd name="connsiteX6" fmla="*/ 4924 w 9965"/>
              <a:gd name="connsiteY6" fmla="*/ 3032 h 10000"/>
              <a:gd name="connsiteX7" fmla="*/ 4186 w 9965"/>
              <a:gd name="connsiteY7" fmla="*/ 4864 h 10000"/>
              <a:gd name="connsiteX8" fmla="*/ 4389 w 9965"/>
              <a:gd name="connsiteY8" fmla="*/ 8047 h 10000"/>
              <a:gd name="connsiteX9" fmla="*/ 5108 w 9965"/>
              <a:gd name="connsiteY9" fmla="*/ 9969 h 10000"/>
              <a:gd name="connsiteX10" fmla="*/ 5514 w 9965"/>
              <a:gd name="connsiteY10" fmla="*/ 9159 h 10000"/>
              <a:gd name="connsiteX11" fmla="*/ 5957 w 9965"/>
              <a:gd name="connsiteY11" fmla="*/ 8107 h 10000"/>
              <a:gd name="connsiteX12" fmla="*/ 7287 w 9965"/>
              <a:gd name="connsiteY12" fmla="*/ 6817 h 10000"/>
              <a:gd name="connsiteX13" fmla="*/ 8559 w 9965"/>
              <a:gd name="connsiteY13" fmla="*/ 6516 h 10000"/>
              <a:gd name="connsiteX14" fmla="*/ 8781 w 9965"/>
              <a:gd name="connsiteY14" fmla="*/ 5795 h 10000"/>
              <a:gd name="connsiteX15" fmla="*/ 8800 w 9965"/>
              <a:gd name="connsiteY15" fmla="*/ 4984 h 10000"/>
              <a:gd name="connsiteX16" fmla="*/ 9076 w 9965"/>
              <a:gd name="connsiteY16" fmla="*/ 2371 h 10000"/>
              <a:gd name="connsiteX17" fmla="*/ 9944 w 9965"/>
              <a:gd name="connsiteY17" fmla="*/ 388 h 10000"/>
              <a:gd name="connsiteX18" fmla="*/ 9648 w 9965"/>
              <a:gd name="connsiteY18" fmla="*/ 29 h 10000"/>
              <a:gd name="connsiteX19" fmla="*/ 9040 w 9965"/>
              <a:gd name="connsiteY19" fmla="*/ 810 h 10000"/>
              <a:gd name="connsiteX20" fmla="*/ 8615 w 9965"/>
              <a:gd name="connsiteY20" fmla="*/ 3572 h 10000"/>
              <a:gd name="connsiteX21" fmla="*/ 8062 w 9965"/>
              <a:gd name="connsiteY21" fmla="*/ 4203 h 10000"/>
              <a:gd name="connsiteX22" fmla="*/ 6935 w 9965"/>
              <a:gd name="connsiteY22" fmla="*/ 4594 h 10000"/>
              <a:gd name="connsiteX23" fmla="*/ 6235 w 9965"/>
              <a:gd name="connsiteY23" fmla="*/ 5645 h 10000"/>
              <a:gd name="connsiteX24" fmla="*/ 6013 w 9965"/>
              <a:gd name="connsiteY24" fmla="*/ 7147 h 10000"/>
              <a:gd name="connsiteX25" fmla="*/ 5293 w 9965"/>
              <a:gd name="connsiteY25" fmla="*/ 8228 h 10000"/>
              <a:gd name="connsiteX26" fmla="*/ 3669 w 9965"/>
              <a:gd name="connsiteY26" fmla="*/ 9099 h 10000"/>
              <a:gd name="connsiteX27" fmla="*/ 1528 w 9965"/>
              <a:gd name="connsiteY27" fmla="*/ 9399 h 10000"/>
              <a:gd name="connsiteX28" fmla="*/ 125 w 9965"/>
              <a:gd name="connsiteY28" fmla="*/ 8378 h 10000"/>
              <a:gd name="connsiteX29" fmla="*/ 151 w 9965"/>
              <a:gd name="connsiteY29" fmla="*/ 6610 h 10000"/>
              <a:gd name="connsiteX30" fmla="*/ 854 w 9965"/>
              <a:gd name="connsiteY30" fmla="*/ 5448 h 10000"/>
              <a:gd name="connsiteX31" fmla="*/ 2357 w 9965"/>
              <a:gd name="connsiteY31" fmla="*/ 4846 h 10000"/>
              <a:gd name="connsiteX32" fmla="*/ 3300 w 9965"/>
              <a:gd name="connsiteY32" fmla="*/ 3283 h 10000"/>
              <a:gd name="connsiteX33" fmla="*/ 3558 w 9965"/>
              <a:gd name="connsiteY33" fmla="*/ 1440 h 10000"/>
              <a:gd name="connsiteX34" fmla="*/ 3134 w 9965"/>
              <a:gd name="connsiteY34" fmla="*/ 1109 h 10000"/>
              <a:gd name="connsiteX35" fmla="*/ 1104 w 9965"/>
              <a:gd name="connsiteY35" fmla="*/ 1319 h 10000"/>
              <a:gd name="connsiteX36" fmla="*/ 310 w 9965"/>
              <a:gd name="connsiteY36" fmla="*/ 1741 h 10000"/>
              <a:gd name="connsiteX0" fmla="*/ 159 w 9940"/>
              <a:gd name="connsiteY0" fmla="*/ 3752 h 10000"/>
              <a:gd name="connsiteX1" fmla="*/ 1158 w 9940"/>
              <a:gd name="connsiteY1" fmla="*/ 4714 h 10000"/>
              <a:gd name="connsiteX2" fmla="*/ 1659 w 9940"/>
              <a:gd name="connsiteY2" fmla="*/ 6605 h 10000"/>
              <a:gd name="connsiteX3" fmla="*/ 2678 w 9940"/>
              <a:gd name="connsiteY3" fmla="*/ 6605 h 10000"/>
              <a:gd name="connsiteX4" fmla="*/ 4511 w 9940"/>
              <a:gd name="connsiteY4" fmla="*/ 4954 h 10000"/>
              <a:gd name="connsiteX5" fmla="*/ 5252 w 9940"/>
              <a:gd name="connsiteY5" fmla="*/ 3092 h 10000"/>
              <a:gd name="connsiteX6" fmla="*/ 4881 w 9940"/>
              <a:gd name="connsiteY6" fmla="*/ 3032 h 10000"/>
              <a:gd name="connsiteX7" fmla="*/ 4141 w 9940"/>
              <a:gd name="connsiteY7" fmla="*/ 4864 h 10000"/>
              <a:gd name="connsiteX8" fmla="*/ 4344 w 9940"/>
              <a:gd name="connsiteY8" fmla="*/ 8047 h 10000"/>
              <a:gd name="connsiteX9" fmla="*/ 5066 w 9940"/>
              <a:gd name="connsiteY9" fmla="*/ 9969 h 10000"/>
              <a:gd name="connsiteX10" fmla="*/ 5473 w 9940"/>
              <a:gd name="connsiteY10" fmla="*/ 9159 h 10000"/>
              <a:gd name="connsiteX11" fmla="*/ 5918 w 9940"/>
              <a:gd name="connsiteY11" fmla="*/ 8107 h 10000"/>
              <a:gd name="connsiteX12" fmla="*/ 7253 w 9940"/>
              <a:gd name="connsiteY12" fmla="*/ 6817 h 10000"/>
              <a:gd name="connsiteX13" fmla="*/ 8529 w 9940"/>
              <a:gd name="connsiteY13" fmla="*/ 6516 h 10000"/>
              <a:gd name="connsiteX14" fmla="*/ 8752 w 9940"/>
              <a:gd name="connsiteY14" fmla="*/ 5795 h 10000"/>
              <a:gd name="connsiteX15" fmla="*/ 8771 w 9940"/>
              <a:gd name="connsiteY15" fmla="*/ 4984 h 10000"/>
              <a:gd name="connsiteX16" fmla="*/ 9048 w 9940"/>
              <a:gd name="connsiteY16" fmla="*/ 2371 h 10000"/>
              <a:gd name="connsiteX17" fmla="*/ 9919 w 9940"/>
              <a:gd name="connsiteY17" fmla="*/ 388 h 10000"/>
              <a:gd name="connsiteX18" fmla="*/ 9622 w 9940"/>
              <a:gd name="connsiteY18" fmla="*/ 29 h 10000"/>
              <a:gd name="connsiteX19" fmla="*/ 9012 w 9940"/>
              <a:gd name="connsiteY19" fmla="*/ 810 h 10000"/>
              <a:gd name="connsiteX20" fmla="*/ 8585 w 9940"/>
              <a:gd name="connsiteY20" fmla="*/ 3572 h 10000"/>
              <a:gd name="connsiteX21" fmla="*/ 8030 w 9940"/>
              <a:gd name="connsiteY21" fmla="*/ 4203 h 10000"/>
              <a:gd name="connsiteX22" fmla="*/ 6899 w 9940"/>
              <a:gd name="connsiteY22" fmla="*/ 4594 h 10000"/>
              <a:gd name="connsiteX23" fmla="*/ 6197 w 9940"/>
              <a:gd name="connsiteY23" fmla="*/ 5645 h 10000"/>
              <a:gd name="connsiteX24" fmla="*/ 5974 w 9940"/>
              <a:gd name="connsiteY24" fmla="*/ 7147 h 10000"/>
              <a:gd name="connsiteX25" fmla="*/ 5252 w 9940"/>
              <a:gd name="connsiteY25" fmla="*/ 8228 h 10000"/>
              <a:gd name="connsiteX26" fmla="*/ 3622 w 9940"/>
              <a:gd name="connsiteY26" fmla="*/ 9099 h 10000"/>
              <a:gd name="connsiteX27" fmla="*/ 1473 w 9940"/>
              <a:gd name="connsiteY27" fmla="*/ 9399 h 10000"/>
              <a:gd name="connsiteX28" fmla="*/ 161 w 9940"/>
              <a:gd name="connsiteY28" fmla="*/ 8222 h 10000"/>
              <a:gd name="connsiteX29" fmla="*/ 92 w 9940"/>
              <a:gd name="connsiteY29" fmla="*/ 6610 h 10000"/>
              <a:gd name="connsiteX30" fmla="*/ 797 w 9940"/>
              <a:gd name="connsiteY30" fmla="*/ 5448 h 10000"/>
              <a:gd name="connsiteX31" fmla="*/ 2305 w 9940"/>
              <a:gd name="connsiteY31" fmla="*/ 4846 h 10000"/>
              <a:gd name="connsiteX32" fmla="*/ 3252 w 9940"/>
              <a:gd name="connsiteY32" fmla="*/ 3283 h 10000"/>
              <a:gd name="connsiteX33" fmla="*/ 3510 w 9940"/>
              <a:gd name="connsiteY33" fmla="*/ 1440 h 10000"/>
              <a:gd name="connsiteX34" fmla="*/ 3085 w 9940"/>
              <a:gd name="connsiteY34" fmla="*/ 1109 h 10000"/>
              <a:gd name="connsiteX35" fmla="*/ 1048 w 9940"/>
              <a:gd name="connsiteY35" fmla="*/ 1319 h 10000"/>
              <a:gd name="connsiteX36" fmla="*/ 251 w 9940"/>
              <a:gd name="connsiteY36" fmla="*/ 1741 h 10000"/>
              <a:gd name="connsiteX0" fmla="*/ 157 w 9997"/>
              <a:gd name="connsiteY0" fmla="*/ 3752 h 10000"/>
              <a:gd name="connsiteX1" fmla="*/ 1162 w 9997"/>
              <a:gd name="connsiteY1" fmla="*/ 4714 h 10000"/>
              <a:gd name="connsiteX2" fmla="*/ 1666 w 9997"/>
              <a:gd name="connsiteY2" fmla="*/ 6605 h 10000"/>
              <a:gd name="connsiteX3" fmla="*/ 2691 w 9997"/>
              <a:gd name="connsiteY3" fmla="*/ 6605 h 10000"/>
              <a:gd name="connsiteX4" fmla="*/ 4535 w 9997"/>
              <a:gd name="connsiteY4" fmla="*/ 4954 h 10000"/>
              <a:gd name="connsiteX5" fmla="*/ 5281 w 9997"/>
              <a:gd name="connsiteY5" fmla="*/ 3092 h 10000"/>
              <a:gd name="connsiteX6" fmla="*/ 4907 w 9997"/>
              <a:gd name="connsiteY6" fmla="*/ 3032 h 10000"/>
              <a:gd name="connsiteX7" fmla="*/ 4163 w 9997"/>
              <a:gd name="connsiteY7" fmla="*/ 4864 h 10000"/>
              <a:gd name="connsiteX8" fmla="*/ 4367 w 9997"/>
              <a:gd name="connsiteY8" fmla="*/ 8047 h 10000"/>
              <a:gd name="connsiteX9" fmla="*/ 5094 w 9997"/>
              <a:gd name="connsiteY9" fmla="*/ 9969 h 10000"/>
              <a:gd name="connsiteX10" fmla="*/ 5503 w 9997"/>
              <a:gd name="connsiteY10" fmla="*/ 9159 h 10000"/>
              <a:gd name="connsiteX11" fmla="*/ 5951 w 9997"/>
              <a:gd name="connsiteY11" fmla="*/ 8107 h 10000"/>
              <a:gd name="connsiteX12" fmla="*/ 7294 w 9997"/>
              <a:gd name="connsiteY12" fmla="*/ 6817 h 10000"/>
              <a:gd name="connsiteX13" fmla="*/ 8577 w 9997"/>
              <a:gd name="connsiteY13" fmla="*/ 6516 h 10000"/>
              <a:gd name="connsiteX14" fmla="*/ 8802 w 9997"/>
              <a:gd name="connsiteY14" fmla="*/ 5795 h 10000"/>
              <a:gd name="connsiteX15" fmla="*/ 8821 w 9997"/>
              <a:gd name="connsiteY15" fmla="*/ 4984 h 10000"/>
              <a:gd name="connsiteX16" fmla="*/ 9100 w 9997"/>
              <a:gd name="connsiteY16" fmla="*/ 2371 h 10000"/>
              <a:gd name="connsiteX17" fmla="*/ 9976 w 9997"/>
              <a:gd name="connsiteY17" fmla="*/ 388 h 10000"/>
              <a:gd name="connsiteX18" fmla="*/ 9677 w 9997"/>
              <a:gd name="connsiteY18" fmla="*/ 29 h 10000"/>
              <a:gd name="connsiteX19" fmla="*/ 9063 w 9997"/>
              <a:gd name="connsiteY19" fmla="*/ 810 h 10000"/>
              <a:gd name="connsiteX20" fmla="*/ 8634 w 9997"/>
              <a:gd name="connsiteY20" fmla="*/ 3572 h 10000"/>
              <a:gd name="connsiteX21" fmla="*/ 8075 w 9997"/>
              <a:gd name="connsiteY21" fmla="*/ 4203 h 10000"/>
              <a:gd name="connsiteX22" fmla="*/ 6938 w 9997"/>
              <a:gd name="connsiteY22" fmla="*/ 4594 h 10000"/>
              <a:gd name="connsiteX23" fmla="*/ 6231 w 9997"/>
              <a:gd name="connsiteY23" fmla="*/ 5645 h 10000"/>
              <a:gd name="connsiteX24" fmla="*/ 6007 w 9997"/>
              <a:gd name="connsiteY24" fmla="*/ 7147 h 10000"/>
              <a:gd name="connsiteX25" fmla="*/ 5281 w 9997"/>
              <a:gd name="connsiteY25" fmla="*/ 8228 h 10000"/>
              <a:gd name="connsiteX26" fmla="*/ 3641 w 9997"/>
              <a:gd name="connsiteY26" fmla="*/ 9099 h 10000"/>
              <a:gd name="connsiteX27" fmla="*/ 1479 w 9997"/>
              <a:gd name="connsiteY27" fmla="*/ 9399 h 10000"/>
              <a:gd name="connsiteX28" fmla="*/ 1435 w 9997"/>
              <a:gd name="connsiteY28" fmla="*/ 9379 h 10000"/>
              <a:gd name="connsiteX29" fmla="*/ 159 w 9997"/>
              <a:gd name="connsiteY29" fmla="*/ 8222 h 10000"/>
              <a:gd name="connsiteX30" fmla="*/ 90 w 9997"/>
              <a:gd name="connsiteY30" fmla="*/ 6610 h 10000"/>
              <a:gd name="connsiteX31" fmla="*/ 799 w 9997"/>
              <a:gd name="connsiteY31" fmla="*/ 5448 h 10000"/>
              <a:gd name="connsiteX32" fmla="*/ 2316 w 9997"/>
              <a:gd name="connsiteY32" fmla="*/ 4846 h 10000"/>
              <a:gd name="connsiteX33" fmla="*/ 3269 w 9997"/>
              <a:gd name="connsiteY33" fmla="*/ 3283 h 10000"/>
              <a:gd name="connsiteX34" fmla="*/ 3528 w 9997"/>
              <a:gd name="connsiteY34" fmla="*/ 1440 h 10000"/>
              <a:gd name="connsiteX35" fmla="*/ 3101 w 9997"/>
              <a:gd name="connsiteY35" fmla="*/ 1109 h 10000"/>
              <a:gd name="connsiteX36" fmla="*/ 1051 w 9997"/>
              <a:gd name="connsiteY36" fmla="*/ 1319 h 10000"/>
              <a:gd name="connsiteX37" fmla="*/ 250 w 9997"/>
              <a:gd name="connsiteY37" fmla="*/ 1741 h 10000"/>
              <a:gd name="connsiteX0" fmla="*/ 157 w 10000"/>
              <a:gd name="connsiteY0" fmla="*/ 3752 h 10000"/>
              <a:gd name="connsiteX1" fmla="*/ 1162 w 10000"/>
              <a:gd name="connsiteY1" fmla="*/ 4714 h 10000"/>
              <a:gd name="connsiteX2" fmla="*/ 1666 w 10000"/>
              <a:gd name="connsiteY2" fmla="*/ 6605 h 10000"/>
              <a:gd name="connsiteX3" fmla="*/ 2692 w 10000"/>
              <a:gd name="connsiteY3" fmla="*/ 6605 h 10000"/>
              <a:gd name="connsiteX4" fmla="*/ 4536 w 10000"/>
              <a:gd name="connsiteY4" fmla="*/ 4954 h 10000"/>
              <a:gd name="connsiteX5" fmla="*/ 5283 w 10000"/>
              <a:gd name="connsiteY5" fmla="*/ 3092 h 10000"/>
              <a:gd name="connsiteX6" fmla="*/ 4908 w 10000"/>
              <a:gd name="connsiteY6" fmla="*/ 3032 h 10000"/>
              <a:gd name="connsiteX7" fmla="*/ 4164 w 10000"/>
              <a:gd name="connsiteY7" fmla="*/ 4864 h 10000"/>
              <a:gd name="connsiteX8" fmla="*/ 4368 w 10000"/>
              <a:gd name="connsiteY8" fmla="*/ 8047 h 10000"/>
              <a:gd name="connsiteX9" fmla="*/ 5096 w 10000"/>
              <a:gd name="connsiteY9" fmla="*/ 9969 h 10000"/>
              <a:gd name="connsiteX10" fmla="*/ 5505 w 10000"/>
              <a:gd name="connsiteY10" fmla="*/ 9159 h 10000"/>
              <a:gd name="connsiteX11" fmla="*/ 5953 w 10000"/>
              <a:gd name="connsiteY11" fmla="*/ 8107 h 10000"/>
              <a:gd name="connsiteX12" fmla="*/ 7296 w 10000"/>
              <a:gd name="connsiteY12" fmla="*/ 6817 h 10000"/>
              <a:gd name="connsiteX13" fmla="*/ 8580 w 10000"/>
              <a:gd name="connsiteY13" fmla="*/ 6516 h 10000"/>
              <a:gd name="connsiteX14" fmla="*/ 8805 w 10000"/>
              <a:gd name="connsiteY14" fmla="*/ 5795 h 10000"/>
              <a:gd name="connsiteX15" fmla="*/ 8824 w 10000"/>
              <a:gd name="connsiteY15" fmla="*/ 4984 h 10000"/>
              <a:gd name="connsiteX16" fmla="*/ 9103 w 10000"/>
              <a:gd name="connsiteY16" fmla="*/ 2371 h 10000"/>
              <a:gd name="connsiteX17" fmla="*/ 9979 w 10000"/>
              <a:gd name="connsiteY17" fmla="*/ 388 h 10000"/>
              <a:gd name="connsiteX18" fmla="*/ 9680 w 10000"/>
              <a:gd name="connsiteY18" fmla="*/ 29 h 10000"/>
              <a:gd name="connsiteX19" fmla="*/ 9066 w 10000"/>
              <a:gd name="connsiteY19" fmla="*/ 810 h 10000"/>
              <a:gd name="connsiteX20" fmla="*/ 8637 w 10000"/>
              <a:gd name="connsiteY20" fmla="*/ 3572 h 10000"/>
              <a:gd name="connsiteX21" fmla="*/ 8077 w 10000"/>
              <a:gd name="connsiteY21" fmla="*/ 4203 h 10000"/>
              <a:gd name="connsiteX22" fmla="*/ 6940 w 10000"/>
              <a:gd name="connsiteY22" fmla="*/ 4594 h 10000"/>
              <a:gd name="connsiteX23" fmla="*/ 6233 w 10000"/>
              <a:gd name="connsiteY23" fmla="*/ 5645 h 10000"/>
              <a:gd name="connsiteX24" fmla="*/ 6009 w 10000"/>
              <a:gd name="connsiteY24" fmla="*/ 7147 h 10000"/>
              <a:gd name="connsiteX25" fmla="*/ 5283 w 10000"/>
              <a:gd name="connsiteY25" fmla="*/ 8228 h 10000"/>
              <a:gd name="connsiteX26" fmla="*/ 3642 w 10000"/>
              <a:gd name="connsiteY26" fmla="*/ 9099 h 10000"/>
              <a:gd name="connsiteX27" fmla="*/ 1479 w 10000"/>
              <a:gd name="connsiteY27" fmla="*/ 9399 h 10000"/>
              <a:gd name="connsiteX28" fmla="*/ 1435 w 10000"/>
              <a:gd name="connsiteY28" fmla="*/ 9379 h 10000"/>
              <a:gd name="connsiteX29" fmla="*/ 159 w 10000"/>
              <a:gd name="connsiteY29" fmla="*/ 8222 h 10000"/>
              <a:gd name="connsiteX30" fmla="*/ 90 w 10000"/>
              <a:gd name="connsiteY30" fmla="*/ 6610 h 10000"/>
              <a:gd name="connsiteX31" fmla="*/ 799 w 10000"/>
              <a:gd name="connsiteY31" fmla="*/ 5448 h 10000"/>
              <a:gd name="connsiteX32" fmla="*/ 2317 w 10000"/>
              <a:gd name="connsiteY32" fmla="*/ 4846 h 10000"/>
              <a:gd name="connsiteX33" fmla="*/ 3270 w 10000"/>
              <a:gd name="connsiteY33" fmla="*/ 3283 h 10000"/>
              <a:gd name="connsiteX34" fmla="*/ 3529 w 10000"/>
              <a:gd name="connsiteY34" fmla="*/ 1440 h 10000"/>
              <a:gd name="connsiteX35" fmla="*/ 3102 w 10000"/>
              <a:gd name="connsiteY35" fmla="*/ 1109 h 10000"/>
              <a:gd name="connsiteX36" fmla="*/ 1051 w 10000"/>
              <a:gd name="connsiteY36" fmla="*/ 1319 h 10000"/>
              <a:gd name="connsiteX37" fmla="*/ 250 w 10000"/>
              <a:gd name="connsiteY37" fmla="*/ 1741 h 10000"/>
              <a:gd name="connsiteX0" fmla="*/ 157 w 10000"/>
              <a:gd name="connsiteY0" fmla="*/ 3752 h 10000"/>
              <a:gd name="connsiteX1" fmla="*/ 1162 w 10000"/>
              <a:gd name="connsiteY1" fmla="*/ 4714 h 10000"/>
              <a:gd name="connsiteX2" fmla="*/ 1666 w 10000"/>
              <a:gd name="connsiteY2" fmla="*/ 6605 h 10000"/>
              <a:gd name="connsiteX3" fmla="*/ 2692 w 10000"/>
              <a:gd name="connsiteY3" fmla="*/ 6605 h 10000"/>
              <a:gd name="connsiteX4" fmla="*/ 4536 w 10000"/>
              <a:gd name="connsiteY4" fmla="*/ 4954 h 10000"/>
              <a:gd name="connsiteX5" fmla="*/ 5283 w 10000"/>
              <a:gd name="connsiteY5" fmla="*/ 3092 h 10000"/>
              <a:gd name="connsiteX6" fmla="*/ 4908 w 10000"/>
              <a:gd name="connsiteY6" fmla="*/ 3032 h 10000"/>
              <a:gd name="connsiteX7" fmla="*/ 4164 w 10000"/>
              <a:gd name="connsiteY7" fmla="*/ 4864 h 10000"/>
              <a:gd name="connsiteX8" fmla="*/ 4368 w 10000"/>
              <a:gd name="connsiteY8" fmla="*/ 8047 h 10000"/>
              <a:gd name="connsiteX9" fmla="*/ 5096 w 10000"/>
              <a:gd name="connsiteY9" fmla="*/ 9969 h 10000"/>
              <a:gd name="connsiteX10" fmla="*/ 5505 w 10000"/>
              <a:gd name="connsiteY10" fmla="*/ 9159 h 10000"/>
              <a:gd name="connsiteX11" fmla="*/ 5953 w 10000"/>
              <a:gd name="connsiteY11" fmla="*/ 8107 h 10000"/>
              <a:gd name="connsiteX12" fmla="*/ 7296 w 10000"/>
              <a:gd name="connsiteY12" fmla="*/ 6817 h 10000"/>
              <a:gd name="connsiteX13" fmla="*/ 8580 w 10000"/>
              <a:gd name="connsiteY13" fmla="*/ 6516 h 10000"/>
              <a:gd name="connsiteX14" fmla="*/ 8805 w 10000"/>
              <a:gd name="connsiteY14" fmla="*/ 5795 h 10000"/>
              <a:gd name="connsiteX15" fmla="*/ 8824 w 10000"/>
              <a:gd name="connsiteY15" fmla="*/ 4984 h 10000"/>
              <a:gd name="connsiteX16" fmla="*/ 9103 w 10000"/>
              <a:gd name="connsiteY16" fmla="*/ 2371 h 10000"/>
              <a:gd name="connsiteX17" fmla="*/ 9979 w 10000"/>
              <a:gd name="connsiteY17" fmla="*/ 388 h 10000"/>
              <a:gd name="connsiteX18" fmla="*/ 9680 w 10000"/>
              <a:gd name="connsiteY18" fmla="*/ 29 h 10000"/>
              <a:gd name="connsiteX19" fmla="*/ 9066 w 10000"/>
              <a:gd name="connsiteY19" fmla="*/ 810 h 10000"/>
              <a:gd name="connsiteX20" fmla="*/ 8637 w 10000"/>
              <a:gd name="connsiteY20" fmla="*/ 3572 h 10000"/>
              <a:gd name="connsiteX21" fmla="*/ 8077 w 10000"/>
              <a:gd name="connsiteY21" fmla="*/ 4203 h 10000"/>
              <a:gd name="connsiteX22" fmla="*/ 6940 w 10000"/>
              <a:gd name="connsiteY22" fmla="*/ 4594 h 10000"/>
              <a:gd name="connsiteX23" fmla="*/ 6233 w 10000"/>
              <a:gd name="connsiteY23" fmla="*/ 5645 h 10000"/>
              <a:gd name="connsiteX24" fmla="*/ 6009 w 10000"/>
              <a:gd name="connsiteY24" fmla="*/ 7147 h 10000"/>
              <a:gd name="connsiteX25" fmla="*/ 5283 w 10000"/>
              <a:gd name="connsiteY25" fmla="*/ 8228 h 10000"/>
              <a:gd name="connsiteX26" fmla="*/ 3642 w 10000"/>
              <a:gd name="connsiteY26" fmla="*/ 9099 h 10000"/>
              <a:gd name="connsiteX27" fmla="*/ 1479 w 10000"/>
              <a:gd name="connsiteY27" fmla="*/ 9399 h 10000"/>
              <a:gd name="connsiteX28" fmla="*/ 159 w 10000"/>
              <a:gd name="connsiteY28" fmla="*/ 8222 h 10000"/>
              <a:gd name="connsiteX29" fmla="*/ 90 w 10000"/>
              <a:gd name="connsiteY29" fmla="*/ 6610 h 10000"/>
              <a:gd name="connsiteX30" fmla="*/ 799 w 10000"/>
              <a:gd name="connsiteY30" fmla="*/ 5448 h 10000"/>
              <a:gd name="connsiteX31" fmla="*/ 2317 w 10000"/>
              <a:gd name="connsiteY31" fmla="*/ 4846 h 10000"/>
              <a:gd name="connsiteX32" fmla="*/ 3270 w 10000"/>
              <a:gd name="connsiteY32" fmla="*/ 3283 h 10000"/>
              <a:gd name="connsiteX33" fmla="*/ 3529 w 10000"/>
              <a:gd name="connsiteY33" fmla="*/ 1440 h 10000"/>
              <a:gd name="connsiteX34" fmla="*/ 3102 w 10000"/>
              <a:gd name="connsiteY34" fmla="*/ 1109 h 10000"/>
              <a:gd name="connsiteX35" fmla="*/ 1051 w 10000"/>
              <a:gd name="connsiteY35" fmla="*/ 1319 h 10000"/>
              <a:gd name="connsiteX36" fmla="*/ 250 w 10000"/>
              <a:gd name="connsiteY36" fmla="*/ 1741 h 10000"/>
              <a:gd name="connsiteX0" fmla="*/ 159 w 10002"/>
              <a:gd name="connsiteY0" fmla="*/ 3752 h 10000"/>
              <a:gd name="connsiteX1" fmla="*/ 1164 w 10002"/>
              <a:gd name="connsiteY1" fmla="*/ 4714 h 10000"/>
              <a:gd name="connsiteX2" fmla="*/ 1668 w 10002"/>
              <a:gd name="connsiteY2" fmla="*/ 6605 h 10000"/>
              <a:gd name="connsiteX3" fmla="*/ 2694 w 10002"/>
              <a:gd name="connsiteY3" fmla="*/ 6605 h 10000"/>
              <a:gd name="connsiteX4" fmla="*/ 4538 w 10002"/>
              <a:gd name="connsiteY4" fmla="*/ 4954 h 10000"/>
              <a:gd name="connsiteX5" fmla="*/ 5285 w 10002"/>
              <a:gd name="connsiteY5" fmla="*/ 3092 h 10000"/>
              <a:gd name="connsiteX6" fmla="*/ 4910 w 10002"/>
              <a:gd name="connsiteY6" fmla="*/ 3032 h 10000"/>
              <a:gd name="connsiteX7" fmla="*/ 4166 w 10002"/>
              <a:gd name="connsiteY7" fmla="*/ 4864 h 10000"/>
              <a:gd name="connsiteX8" fmla="*/ 4370 w 10002"/>
              <a:gd name="connsiteY8" fmla="*/ 8047 h 10000"/>
              <a:gd name="connsiteX9" fmla="*/ 5098 w 10002"/>
              <a:gd name="connsiteY9" fmla="*/ 9969 h 10000"/>
              <a:gd name="connsiteX10" fmla="*/ 5507 w 10002"/>
              <a:gd name="connsiteY10" fmla="*/ 9159 h 10000"/>
              <a:gd name="connsiteX11" fmla="*/ 5955 w 10002"/>
              <a:gd name="connsiteY11" fmla="*/ 8107 h 10000"/>
              <a:gd name="connsiteX12" fmla="*/ 7298 w 10002"/>
              <a:gd name="connsiteY12" fmla="*/ 6817 h 10000"/>
              <a:gd name="connsiteX13" fmla="*/ 8582 w 10002"/>
              <a:gd name="connsiteY13" fmla="*/ 6516 h 10000"/>
              <a:gd name="connsiteX14" fmla="*/ 8807 w 10002"/>
              <a:gd name="connsiteY14" fmla="*/ 5795 h 10000"/>
              <a:gd name="connsiteX15" fmla="*/ 8826 w 10002"/>
              <a:gd name="connsiteY15" fmla="*/ 4984 h 10000"/>
              <a:gd name="connsiteX16" fmla="*/ 9105 w 10002"/>
              <a:gd name="connsiteY16" fmla="*/ 2371 h 10000"/>
              <a:gd name="connsiteX17" fmla="*/ 9981 w 10002"/>
              <a:gd name="connsiteY17" fmla="*/ 388 h 10000"/>
              <a:gd name="connsiteX18" fmla="*/ 9682 w 10002"/>
              <a:gd name="connsiteY18" fmla="*/ 29 h 10000"/>
              <a:gd name="connsiteX19" fmla="*/ 9068 w 10002"/>
              <a:gd name="connsiteY19" fmla="*/ 810 h 10000"/>
              <a:gd name="connsiteX20" fmla="*/ 8639 w 10002"/>
              <a:gd name="connsiteY20" fmla="*/ 3572 h 10000"/>
              <a:gd name="connsiteX21" fmla="*/ 8079 w 10002"/>
              <a:gd name="connsiteY21" fmla="*/ 4203 h 10000"/>
              <a:gd name="connsiteX22" fmla="*/ 6942 w 10002"/>
              <a:gd name="connsiteY22" fmla="*/ 4594 h 10000"/>
              <a:gd name="connsiteX23" fmla="*/ 6235 w 10002"/>
              <a:gd name="connsiteY23" fmla="*/ 5645 h 10000"/>
              <a:gd name="connsiteX24" fmla="*/ 6011 w 10002"/>
              <a:gd name="connsiteY24" fmla="*/ 7147 h 10000"/>
              <a:gd name="connsiteX25" fmla="*/ 5285 w 10002"/>
              <a:gd name="connsiteY25" fmla="*/ 8228 h 10000"/>
              <a:gd name="connsiteX26" fmla="*/ 3644 w 10002"/>
              <a:gd name="connsiteY26" fmla="*/ 9099 h 10000"/>
              <a:gd name="connsiteX27" fmla="*/ 1481 w 10002"/>
              <a:gd name="connsiteY27" fmla="*/ 9295 h 10000"/>
              <a:gd name="connsiteX28" fmla="*/ 161 w 10002"/>
              <a:gd name="connsiteY28" fmla="*/ 8222 h 10000"/>
              <a:gd name="connsiteX29" fmla="*/ 92 w 10002"/>
              <a:gd name="connsiteY29" fmla="*/ 6610 h 10000"/>
              <a:gd name="connsiteX30" fmla="*/ 801 w 10002"/>
              <a:gd name="connsiteY30" fmla="*/ 5448 h 10000"/>
              <a:gd name="connsiteX31" fmla="*/ 2319 w 10002"/>
              <a:gd name="connsiteY31" fmla="*/ 4846 h 10000"/>
              <a:gd name="connsiteX32" fmla="*/ 3272 w 10002"/>
              <a:gd name="connsiteY32" fmla="*/ 3283 h 10000"/>
              <a:gd name="connsiteX33" fmla="*/ 3531 w 10002"/>
              <a:gd name="connsiteY33" fmla="*/ 1440 h 10000"/>
              <a:gd name="connsiteX34" fmla="*/ 3104 w 10002"/>
              <a:gd name="connsiteY34" fmla="*/ 1109 h 10000"/>
              <a:gd name="connsiteX35" fmla="*/ 1053 w 10002"/>
              <a:gd name="connsiteY35" fmla="*/ 1319 h 10000"/>
              <a:gd name="connsiteX36" fmla="*/ 252 w 10002"/>
              <a:gd name="connsiteY36" fmla="*/ 1741 h 10000"/>
              <a:gd name="connsiteX0" fmla="*/ 159 w 10002"/>
              <a:gd name="connsiteY0" fmla="*/ 3752 h 10000"/>
              <a:gd name="connsiteX1" fmla="*/ 1164 w 10002"/>
              <a:gd name="connsiteY1" fmla="*/ 4714 h 10000"/>
              <a:gd name="connsiteX2" fmla="*/ 1668 w 10002"/>
              <a:gd name="connsiteY2" fmla="*/ 6605 h 10000"/>
              <a:gd name="connsiteX3" fmla="*/ 2694 w 10002"/>
              <a:gd name="connsiteY3" fmla="*/ 6605 h 10000"/>
              <a:gd name="connsiteX4" fmla="*/ 4538 w 10002"/>
              <a:gd name="connsiteY4" fmla="*/ 4954 h 10000"/>
              <a:gd name="connsiteX5" fmla="*/ 5285 w 10002"/>
              <a:gd name="connsiteY5" fmla="*/ 3092 h 10000"/>
              <a:gd name="connsiteX6" fmla="*/ 4910 w 10002"/>
              <a:gd name="connsiteY6" fmla="*/ 3032 h 10000"/>
              <a:gd name="connsiteX7" fmla="*/ 4166 w 10002"/>
              <a:gd name="connsiteY7" fmla="*/ 4864 h 10000"/>
              <a:gd name="connsiteX8" fmla="*/ 4370 w 10002"/>
              <a:gd name="connsiteY8" fmla="*/ 8047 h 10000"/>
              <a:gd name="connsiteX9" fmla="*/ 5098 w 10002"/>
              <a:gd name="connsiteY9" fmla="*/ 9969 h 10000"/>
              <a:gd name="connsiteX10" fmla="*/ 5507 w 10002"/>
              <a:gd name="connsiteY10" fmla="*/ 9159 h 10000"/>
              <a:gd name="connsiteX11" fmla="*/ 5955 w 10002"/>
              <a:gd name="connsiteY11" fmla="*/ 8107 h 10000"/>
              <a:gd name="connsiteX12" fmla="*/ 7298 w 10002"/>
              <a:gd name="connsiteY12" fmla="*/ 6817 h 10000"/>
              <a:gd name="connsiteX13" fmla="*/ 8582 w 10002"/>
              <a:gd name="connsiteY13" fmla="*/ 6516 h 10000"/>
              <a:gd name="connsiteX14" fmla="*/ 8807 w 10002"/>
              <a:gd name="connsiteY14" fmla="*/ 5795 h 10000"/>
              <a:gd name="connsiteX15" fmla="*/ 8826 w 10002"/>
              <a:gd name="connsiteY15" fmla="*/ 4984 h 10000"/>
              <a:gd name="connsiteX16" fmla="*/ 9105 w 10002"/>
              <a:gd name="connsiteY16" fmla="*/ 2371 h 10000"/>
              <a:gd name="connsiteX17" fmla="*/ 9981 w 10002"/>
              <a:gd name="connsiteY17" fmla="*/ 388 h 10000"/>
              <a:gd name="connsiteX18" fmla="*/ 9682 w 10002"/>
              <a:gd name="connsiteY18" fmla="*/ 29 h 10000"/>
              <a:gd name="connsiteX19" fmla="*/ 9068 w 10002"/>
              <a:gd name="connsiteY19" fmla="*/ 810 h 10000"/>
              <a:gd name="connsiteX20" fmla="*/ 8639 w 10002"/>
              <a:gd name="connsiteY20" fmla="*/ 3572 h 10000"/>
              <a:gd name="connsiteX21" fmla="*/ 8079 w 10002"/>
              <a:gd name="connsiteY21" fmla="*/ 4203 h 10000"/>
              <a:gd name="connsiteX22" fmla="*/ 6942 w 10002"/>
              <a:gd name="connsiteY22" fmla="*/ 4594 h 10000"/>
              <a:gd name="connsiteX23" fmla="*/ 6235 w 10002"/>
              <a:gd name="connsiteY23" fmla="*/ 5645 h 10000"/>
              <a:gd name="connsiteX24" fmla="*/ 6011 w 10002"/>
              <a:gd name="connsiteY24" fmla="*/ 7147 h 10000"/>
              <a:gd name="connsiteX25" fmla="*/ 5285 w 10002"/>
              <a:gd name="connsiteY25" fmla="*/ 8228 h 10000"/>
              <a:gd name="connsiteX26" fmla="*/ 3644 w 10002"/>
              <a:gd name="connsiteY26" fmla="*/ 9099 h 10000"/>
              <a:gd name="connsiteX27" fmla="*/ 1481 w 10002"/>
              <a:gd name="connsiteY27" fmla="*/ 9295 h 10000"/>
              <a:gd name="connsiteX28" fmla="*/ 161 w 10002"/>
              <a:gd name="connsiteY28" fmla="*/ 8222 h 10000"/>
              <a:gd name="connsiteX29" fmla="*/ 92 w 10002"/>
              <a:gd name="connsiteY29" fmla="*/ 6610 h 10000"/>
              <a:gd name="connsiteX30" fmla="*/ 801 w 10002"/>
              <a:gd name="connsiteY30" fmla="*/ 5448 h 10000"/>
              <a:gd name="connsiteX31" fmla="*/ 2319 w 10002"/>
              <a:gd name="connsiteY31" fmla="*/ 4846 h 10000"/>
              <a:gd name="connsiteX32" fmla="*/ 3272 w 10002"/>
              <a:gd name="connsiteY32" fmla="*/ 3283 h 10000"/>
              <a:gd name="connsiteX33" fmla="*/ 3531 w 10002"/>
              <a:gd name="connsiteY33" fmla="*/ 1440 h 10000"/>
              <a:gd name="connsiteX34" fmla="*/ 3104 w 10002"/>
              <a:gd name="connsiteY34" fmla="*/ 1109 h 10000"/>
              <a:gd name="connsiteX35" fmla="*/ 1053 w 10002"/>
              <a:gd name="connsiteY35" fmla="*/ 1319 h 10000"/>
              <a:gd name="connsiteX36" fmla="*/ 252 w 10002"/>
              <a:gd name="connsiteY36" fmla="*/ 1741 h 10000"/>
              <a:gd name="connsiteX0" fmla="*/ 159 w 10002"/>
              <a:gd name="connsiteY0" fmla="*/ 3752 h 10000"/>
              <a:gd name="connsiteX1" fmla="*/ 1164 w 10002"/>
              <a:gd name="connsiteY1" fmla="*/ 4714 h 10000"/>
              <a:gd name="connsiteX2" fmla="*/ 1668 w 10002"/>
              <a:gd name="connsiteY2" fmla="*/ 6605 h 10000"/>
              <a:gd name="connsiteX3" fmla="*/ 2694 w 10002"/>
              <a:gd name="connsiteY3" fmla="*/ 6605 h 10000"/>
              <a:gd name="connsiteX4" fmla="*/ 4538 w 10002"/>
              <a:gd name="connsiteY4" fmla="*/ 4954 h 10000"/>
              <a:gd name="connsiteX5" fmla="*/ 5285 w 10002"/>
              <a:gd name="connsiteY5" fmla="*/ 3092 h 10000"/>
              <a:gd name="connsiteX6" fmla="*/ 4910 w 10002"/>
              <a:gd name="connsiteY6" fmla="*/ 3032 h 10000"/>
              <a:gd name="connsiteX7" fmla="*/ 4166 w 10002"/>
              <a:gd name="connsiteY7" fmla="*/ 4864 h 10000"/>
              <a:gd name="connsiteX8" fmla="*/ 4370 w 10002"/>
              <a:gd name="connsiteY8" fmla="*/ 8047 h 10000"/>
              <a:gd name="connsiteX9" fmla="*/ 5098 w 10002"/>
              <a:gd name="connsiteY9" fmla="*/ 9969 h 10000"/>
              <a:gd name="connsiteX10" fmla="*/ 5507 w 10002"/>
              <a:gd name="connsiteY10" fmla="*/ 9159 h 10000"/>
              <a:gd name="connsiteX11" fmla="*/ 5955 w 10002"/>
              <a:gd name="connsiteY11" fmla="*/ 8107 h 10000"/>
              <a:gd name="connsiteX12" fmla="*/ 7298 w 10002"/>
              <a:gd name="connsiteY12" fmla="*/ 6817 h 10000"/>
              <a:gd name="connsiteX13" fmla="*/ 8582 w 10002"/>
              <a:gd name="connsiteY13" fmla="*/ 6516 h 10000"/>
              <a:gd name="connsiteX14" fmla="*/ 8807 w 10002"/>
              <a:gd name="connsiteY14" fmla="*/ 5795 h 10000"/>
              <a:gd name="connsiteX15" fmla="*/ 8826 w 10002"/>
              <a:gd name="connsiteY15" fmla="*/ 4984 h 10000"/>
              <a:gd name="connsiteX16" fmla="*/ 9105 w 10002"/>
              <a:gd name="connsiteY16" fmla="*/ 2371 h 10000"/>
              <a:gd name="connsiteX17" fmla="*/ 9981 w 10002"/>
              <a:gd name="connsiteY17" fmla="*/ 388 h 10000"/>
              <a:gd name="connsiteX18" fmla="*/ 9682 w 10002"/>
              <a:gd name="connsiteY18" fmla="*/ 29 h 10000"/>
              <a:gd name="connsiteX19" fmla="*/ 9068 w 10002"/>
              <a:gd name="connsiteY19" fmla="*/ 810 h 10000"/>
              <a:gd name="connsiteX20" fmla="*/ 8639 w 10002"/>
              <a:gd name="connsiteY20" fmla="*/ 3572 h 10000"/>
              <a:gd name="connsiteX21" fmla="*/ 8079 w 10002"/>
              <a:gd name="connsiteY21" fmla="*/ 4203 h 10000"/>
              <a:gd name="connsiteX22" fmla="*/ 6942 w 10002"/>
              <a:gd name="connsiteY22" fmla="*/ 4594 h 10000"/>
              <a:gd name="connsiteX23" fmla="*/ 6235 w 10002"/>
              <a:gd name="connsiteY23" fmla="*/ 5645 h 10000"/>
              <a:gd name="connsiteX24" fmla="*/ 6011 w 10002"/>
              <a:gd name="connsiteY24" fmla="*/ 7147 h 10000"/>
              <a:gd name="connsiteX25" fmla="*/ 5285 w 10002"/>
              <a:gd name="connsiteY25" fmla="*/ 8228 h 10000"/>
              <a:gd name="connsiteX26" fmla="*/ 3644 w 10002"/>
              <a:gd name="connsiteY26" fmla="*/ 9099 h 10000"/>
              <a:gd name="connsiteX27" fmla="*/ 1481 w 10002"/>
              <a:gd name="connsiteY27" fmla="*/ 9295 h 10000"/>
              <a:gd name="connsiteX28" fmla="*/ 161 w 10002"/>
              <a:gd name="connsiteY28" fmla="*/ 8222 h 10000"/>
              <a:gd name="connsiteX29" fmla="*/ 92 w 10002"/>
              <a:gd name="connsiteY29" fmla="*/ 6610 h 10000"/>
              <a:gd name="connsiteX30" fmla="*/ 801 w 10002"/>
              <a:gd name="connsiteY30" fmla="*/ 5448 h 10000"/>
              <a:gd name="connsiteX31" fmla="*/ 2319 w 10002"/>
              <a:gd name="connsiteY31" fmla="*/ 4846 h 10000"/>
              <a:gd name="connsiteX32" fmla="*/ 3272 w 10002"/>
              <a:gd name="connsiteY32" fmla="*/ 3283 h 10000"/>
              <a:gd name="connsiteX33" fmla="*/ 3531 w 10002"/>
              <a:gd name="connsiteY33" fmla="*/ 1440 h 10000"/>
              <a:gd name="connsiteX34" fmla="*/ 3104 w 10002"/>
              <a:gd name="connsiteY34" fmla="*/ 1109 h 10000"/>
              <a:gd name="connsiteX35" fmla="*/ 1053 w 10002"/>
              <a:gd name="connsiteY35" fmla="*/ 1319 h 10000"/>
              <a:gd name="connsiteX36" fmla="*/ 252 w 10002"/>
              <a:gd name="connsiteY36" fmla="*/ 1741 h 10000"/>
              <a:gd name="connsiteX0" fmla="*/ 158 w 10001"/>
              <a:gd name="connsiteY0" fmla="*/ 3752 h 10000"/>
              <a:gd name="connsiteX1" fmla="*/ 1163 w 10001"/>
              <a:gd name="connsiteY1" fmla="*/ 4714 h 10000"/>
              <a:gd name="connsiteX2" fmla="*/ 1667 w 10001"/>
              <a:gd name="connsiteY2" fmla="*/ 6605 h 10000"/>
              <a:gd name="connsiteX3" fmla="*/ 2693 w 10001"/>
              <a:gd name="connsiteY3" fmla="*/ 6605 h 10000"/>
              <a:gd name="connsiteX4" fmla="*/ 4537 w 10001"/>
              <a:gd name="connsiteY4" fmla="*/ 4954 h 10000"/>
              <a:gd name="connsiteX5" fmla="*/ 5284 w 10001"/>
              <a:gd name="connsiteY5" fmla="*/ 3092 h 10000"/>
              <a:gd name="connsiteX6" fmla="*/ 4909 w 10001"/>
              <a:gd name="connsiteY6" fmla="*/ 3032 h 10000"/>
              <a:gd name="connsiteX7" fmla="*/ 4165 w 10001"/>
              <a:gd name="connsiteY7" fmla="*/ 4864 h 10000"/>
              <a:gd name="connsiteX8" fmla="*/ 4369 w 10001"/>
              <a:gd name="connsiteY8" fmla="*/ 8047 h 10000"/>
              <a:gd name="connsiteX9" fmla="*/ 5097 w 10001"/>
              <a:gd name="connsiteY9" fmla="*/ 9969 h 10000"/>
              <a:gd name="connsiteX10" fmla="*/ 5506 w 10001"/>
              <a:gd name="connsiteY10" fmla="*/ 9159 h 10000"/>
              <a:gd name="connsiteX11" fmla="*/ 5954 w 10001"/>
              <a:gd name="connsiteY11" fmla="*/ 8107 h 10000"/>
              <a:gd name="connsiteX12" fmla="*/ 7297 w 10001"/>
              <a:gd name="connsiteY12" fmla="*/ 6817 h 10000"/>
              <a:gd name="connsiteX13" fmla="*/ 8581 w 10001"/>
              <a:gd name="connsiteY13" fmla="*/ 6516 h 10000"/>
              <a:gd name="connsiteX14" fmla="*/ 8806 w 10001"/>
              <a:gd name="connsiteY14" fmla="*/ 5795 h 10000"/>
              <a:gd name="connsiteX15" fmla="*/ 8825 w 10001"/>
              <a:gd name="connsiteY15" fmla="*/ 4984 h 10000"/>
              <a:gd name="connsiteX16" fmla="*/ 9104 w 10001"/>
              <a:gd name="connsiteY16" fmla="*/ 2371 h 10000"/>
              <a:gd name="connsiteX17" fmla="*/ 9980 w 10001"/>
              <a:gd name="connsiteY17" fmla="*/ 388 h 10000"/>
              <a:gd name="connsiteX18" fmla="*/ 9681 w 10001"/>
              <a:gd name="connsiteY18" fmla="*/ 29 h 10000"/>
              <a:gd name="connsiteX19" fmla="*/ 9067 w 10001"/>
              <a:gd name="connsiteY19" fmla="*/ 810 h 10000"/>
              <a:gd name="connsiteX20" fmla="*/ 8638 w 10001"/>
              <a:gd name="connsiteY20" fmla="*/ 3572 h 10000"/>
              <a:gd name="connsiteX21" fmla="*/ 8078 w 10001"/>
              <a:gd name="connsiteY21" fmla="*/ 4203 h 10000"/>
              <a:gd name="connsiteX22" fmla="*/ 6941 w 10001"/>
              <a:gd name="connsiteY22" fmla="*/ 4594 h 10000"/>
              <a:gd name="connsiteX23" fmla="*/ 6234 w 10001"/>
              <a:gd name="connsiteY23" fmla="*/ 5645 h 10000"/>
              <a:gd name="connsiteX24" fmla="*/ 6010 w 10001"/>
              <a:gd name="connsiteY24" fmla="*/ 7147 h 10000"/>
              <a:gd name="connsiteX25" fmla="*/ 5284 w 10001"/>
              <a:gd name="connsiteY25" fmla="*/ 8228 h 10000"/>
              <a:gd name="connsiteX26" fmla="*/ 3643 w 10001"/>
              <a:gd name="connsiteY26" fmla="*/ 9099 h 10000"/>
              <a:gd name="connsiteX27" fmla="*/ 1448 w 10001"/>
              <a:gd name="connsiteY27" fmla="*/ 9243 h 10000"/>
              <a:gd name="connsiteX28" fmla="*/ 160 w 10001"/>
              <a:gd name="connsiteY28" fmla="*/ 8222 h 10000"/>
              <a:gd name="connsiteX29" fmla="*/ 91 w 10001"/>
              <a:gd name="connsiteY29" fmla="*/ 6610 h 10000"/>
              <a:gd name="connsiteX30" fmla="*/ 800 w 10001"/>
              <a:gd name="connsiteY30" fmla="*/ 5448 h 10000"/>
              <a:gd name="connsiteX31" fmla="*/ 2318 w 10001"/>
              <a:gd name="connsiteY31" fmla="*/ 4846 h 10000"/>
              <a:gd name="connsiteX32" fmla="*/ 3271 w 10001"/>
              <a:gd name="connsiteY32" fmla="*/ 3283 h 10000"/>
              <a:gd name="connsiteX33" fmla="*/ 3530 w 10001"/>
              <a:gd name="connsiteY33" fmla="*/ 1440 h 10000"/>
              <a:gd name="connsiteX34" fmla="*/ 3103 w 10001"/>
              <a:gd name="connsiteY34" fmla="*/ 1109 h 10000"/>
              <a:gd name="connsiteX35" fmla="*/ 1052 w 10001"/>
              <a:gd name="connsiteY35" fmla="*/ 1319 h 10000"/>
              <a:gd name="connsiteX36" fmla="*/ 251 w 10001"/>
              <a:gd name="connsiteY36" fmla="*/ 1741 h 10000"/>
              <a:gd name="connsiteX0" fmla="*/ 158 w 10001"/>
              <a:gd name="connsiteY0" fmla="*/ 3752 h 10000"/>
              <a:gd name="connsiteX1" fmla="*/ 1163 w 10001"/>
              <a:gd name="connsiteY1" fmla="*/ 4714 h 10000"/>
              <a:gd name="connsiteX2" fmla="*/ 1667 w 10001"/>
              <a:gd name="connsiteY2" fmla="*/ 6605 h 10000"/>
              <a:gd name="connsiteX3" fmla="*/ 2693 w 10001"/>
              <a:gd name="connsiteY3" fmla="*/ 6605 h 10000"/>
              <a:gd name="connsiteX4" fmla="*/ 4537 w 10001"/>
              <a:gd name="connsiteY4" fmla="*/ 4954 h 10000"/>
              <a:gd name="connsiteX5" fmla="*/ 5284 w 10001"/>
              <a:gd name="connsiteY5" fmla="*/ 3092 h 10000"/>
              <a:gd name="connsiteX6" fmla="*/ 4909 w 10001"/>
              <a:gd name="connsiteY6" fmla="*/ 3032 h 10000"/>
              <a:gd name="connsiteX7" fmla="*/ 4165 w 10001"/>
              <a:gd name="connsiteY7" fmla="*/ 4864 h 10000"/>
              <a:gd name="connsiteX8" fmla="*/ 4369 w 10001"/>
              <a:gd name="connsiteY8" fmla="*/ 8047 h 10000"/>
              <a:gd name="connsiteX9" fmla="*/ 5097 w 10001"/>
              <a:gd name="connsiteY9" fmla="*/ 9969 h 10000"/>
              <a:gd name="connsiteX10" fmla="*/ 5506 w 10001"/>
              <a:gd name="connsiteY10" fmla="*/ 9159 h 10000"/>
              <a:gd name="connsiteX11" fmla="*/ 5954 w 10001"/>
              <a:gd name="connsiteY11" fmla="*/ 8107 h 10000"/>
              <a:gd name="connsiteX12" fmla="*/ 7297 w 10001"/>
              <a:gd name="connsiteY12" fmla="*/ 6817 h 10000"/>
              <a:gd name="connsiteX13" fmla="*/ 8581 w 10001"/>
              <a:gd name="connsiteY13" fmla="*/ 6516 h 10000"/>
              <a:gd name="connsiteX14" fmla="*/ 8806 w 10001"/>
              <a:gd name="connsiteY14" fmla="*/ 5795 h 10000"/>
              <a:gd name="connsiteX15" fmla="*/ 8825 w 10001"/>
              <a:gd name="connsiteY15" fmla="*/ 4984 h 10000"/>
              <a:gd name="connsiteX16" fmla="*/ 9104 w 10001"/>
              <a:gd name="connsiteY16" fmla="*/ 2371 h 10000"/>
              <a:gd name="connsiteX17" fmla="*/ 9980 w 10001"/>
              <a:gd name="connsiteY17" fmla="*/ 388 h 10000"/>
              <a:gd name="connsiteX18" fmla="*/ 9681 w 10001"/>
              <a:gd name="connsiteY18" fmla="*/ 29 h 10000"/>
              <a:gd name="connsiteX19" fmla="*/ 9067 w 10001"/>
              <a:gd name="connsiteY19" fmla="*/ 810 h 10000"/>
              <a:gd name="connsiteX20" fmla="*/ 8638 w 10001"/>
              <a:gd name="connsiteY20" fmla="*/ 3572 h 10000"/>
              <a:gd name="connsiteX21" fmla="*/ 8078 w 10001"/>
              <a:gd name="connsiteY21" fmla="*/ 4203 h 10000"/>
              <a:gd name="connsiteX22" fmla="*/ 6941 w 10001"/>
              <a:gd name="connsiteY22" fmla="*/ 4594 h 10000"/>
              <a:gd name="connsiteX23" fmla="*/ 6234 w 10001"/>
              <a:gd name="connsiteY23" fmla="*/ 5645 h 10000"/>
              <a:gd name="connsiteX24" fmla="*/ 6010 w 10001"/>
              <a:gd name="connsiteY24" fmla="*/ 7147 h 10000"/>
              <a:gd name="connsiteX25" fmla="*/ 5284 w 10001"/>
              <a:gd name="connsiteY25" fmla="*/ 8228 h 10000"/>
              <a:gd name="connsiteX26" fmla="*/ 3675 w 10001"/>
              <a:gd name="connsiteY26" fmla="*/ 9021 h 10000"/>
              <a:gd name="connsiteX27" fmla="*/ 1448 w 10001"/>
              <a:gd name="connsiteY27" fmla="*/ 9243 h 10000"/>
              <a:gd name="connsiteX28" fmla="*/ 160 w 10001"/>
              <a:gd name="connsiteY28" fmla="*/ 8222 h 10000"/>
              <a:gd name="connsiteX29" fmla="*/ 91 w 10001"/>
              <a:gd name="connsiteY29" fmla="*/ 6610 h 10000"/>
              <a:gd name="connsiteX30" fmla="*/ 800 w 10001"/>
              <a:gd name="connsiteY30" fmla="*/ 5448 h 10000"/>
              <a:gd name="connsiteX31" fmla="*/ 2318 w 10001"/>
              <a:gd name="connsiteY31" fmla="*/ 4846 h 10000"/>
              <a:gd name="connsiteX32" fmla="*/ 3271 w 10001"/>
              <a:gd name="connsiteY32" fmla="*/ 3283 h 10000"/>
              <a:gd name="connsiteX33" fmla="*/ 3530 w 10001"/>
              <a:gd name="connsiteY33" fmla="*/ 1440 h 10000"/>
              <a:gd name="connsiteX34" fmla="*/ 3103 w 10001"/>
              <a:gd name="connsiteY34" fmla="*/ 1109 h 10000"/>
              <a:gd name="connsiteX35" fmla="*/ 1052 w 10001"/>
              <a:gd name="connsiteY35" fmla="*/ 1319 h 10000"/>
              <a:gd name="connsiteX36" fmla="*/ 251 w 10001"/>
              <a:gd name="connsiteY36" fmla="*/ 1741 h 10000"/>
              <a:gd name="connsiteX0" fmla="*/ 158 w 10001"/>
              <a:gd name="connsiteY0" fmla="*/ 3752 h 10000"/>
              <a:gd name="connsiteX1" fmla="*/ 1163 w 10001"/>
              <a:gd name="connsiteY1" fmla="*/ 4714 h 10000"/>
              <a:gd name="connsiteX2" fmla="*/ 1667 w 10001"/>
              <a:gd name="connsiteY2" fmla="*/ 6605 h 10000"/>
              <a:gd name="connsiteX3" fmla="*/ 2693 w 10001"/>
              <a:gd name="connsiteY3" fmla="*/ 6605 h 10000"/>
              <a:gd name="connsiteX4" fmla="*/ 4408 w 10001"/>
              <a:gd name="connsiteY4" fmla="*/ 5422 h 10000"/>
              <a:gd name="connsiteX5" fmla="*/ 5284 w 10001"/>
              <a:gd name="connsiteY5" fmla="*/ 3092 h 10000"/>
              <a:gd name="connsiteX6" fmla="*/ 4909 w 10001"/>
              <a:gd name="connsiteY6" fmla="*/ 3032 h 10000"/>
              <a:gd name="connsiteX7" fmla="*/ 4165 w 10001"/>
              <a:gd name="connsiteY7" fmla="*/ 4864 h 10000"/>
              <a:gd name="connsiteX8" fmla="*/ 4369 w 10001"/>
              <a:gd name="connsiteY8" fmla="*/ 8047 h 10000"/>
              <a:gd name="connsiteX9" fmla="*/ 5097 w 10001"/>
              <a:gd name="connsiteY9" fmla="*/ 9969 h 10000"/>
              <a:gd name="connsiteX10" fmla="*/ 5506 w 10001"/>
              <a:gd name="connsiteY10" fmla="*/ 9159 h 10000"/>
              <a:gd name="connsiteX11" fmla="*/ 5954 w 10001"/>
              <a:gd name="connsiteY11" fmla="*/ 8107 h 10000"/>
              <a:gd name="connsiteX12" fmla="*/ 7297 w 10001"/>
              <a:gd name="connsiteY12" fmla="*/ 6817 h 10000"/>
              <a:gd name="connsiteX13" fmla="*/ 8581 w 10001"/>
              <a:gd name="connsiteY13" fmla="*/ 6516 h 10000"/>
              <a:gd name="connsiteX14" fmla="*/ 8806 w 10001"/>
              <a:gd name="connsiteY14" fmla="*/ 5795 h 10000"/>
              <a:gd name="connsiteX15" fmla="*/ 8825 w 10001"/>
              <a:gd name="connsiteY15" fmla="*/ 4984 h 10000"/>
              <a:gd name="connsiteX16" fmla="*/ 9104 w 10001"/>
              <a:gd name="connsiteY16" fmla="*/ 2371 h 10000"/>
              <a:gd name="connsiteX17" fmla="*/ 9980 w 10001"/>
              <a:gd name="connsiteY17" fmla="*/ 388 h 10000"/>
              <a:gd name="connsiteX18" fmla="*/ 9681 w 10001"/>
              <a:gd name="connsiteY18" fmla="*/ 29 h 10000"/>
              <a:gd name="connsiteX19" fmla="*/ 9067 w 10001"/>
              <a:gd name="connsiteY19" fmla="*/ 810 h 10000"/>
              <a:gd name="connsiteX20" fmla="*/ 8638 w 10001"/>
              <a:gd name="connsiteY20" fmla="*/ 3572 h 10000"/>
              <a:gd name="connsiteX21" fmla="*/ 8078 w 10001"/>
              <a:gd name="connsiteY21" fmla="*/ 4203 h 10000"/>
              <a:gd name="connsiteX22" fmla="*/ 6941 w 10001"/>
              <a:gd name="connsiteY22" fmla="*/ 4594 h 10000"/>
              <a:gd name="connsiteX23" fmla="*/ 6234 w 10001"/>
              <a:gd name="connsiteY23" fmla="*/ 5645 h 10000"/>
              <a:gd name="connsiteX24" fmla="*/ 6010 w 10001"/>
              <a:gd name="connsiteY24" fmla="*/ 7147 h 10000"/>
              <a:gd name="connsiteX25" fmla="*/ 5284 w 10001"/>
              <a:gd name="connsiteY25" fmla="*/ 8228 h 10000"/>
              <a:gd name="connsiteX26" fmla="*/ 3675 w 10001"/>
              <a:gd name="connsiteY26" fmla="*/ 9021 h 10000"/>
              <a:gd name="connsiteX27" fmla="*/ 1448 w 10001"/>
              <a:gd name="connsiteY27" fmla="*/ 9243 h 10000"/>
              <a:gd name="connsiteX28" fmla="*/ 160 w 10001"/>
              <a:gd name="connsiteY28" fmla="*/ 8222 h 10000"/>
              <a:gd name="connsiteX29" fmla="*/ 91 w 10001"/>
              <a:gd name="connsiteY29" fmla="*/ 6610 h 10000"/>
              <a:gd name="connsiteX30" fmla="*/ 800 w 10001"/>
              <a:gd name="connsiteY30" fmla="*/ 5448 h 10000"/>
              <a:gd name="connsiteX31" fmla="*/ 2318 w 10001"/>
              <a:gd name="connsiteY31" fmla="*/ 4846 h 10000"/>
              <a:gd name="connsiteX32" fmla="*/ 3271 w 10001"/>
              <a:gd name="connsiteY32" fmla="*/ 3283 h 10000"/>
              <a:gd name="connsiteX33" fmla="*/ 3530 w 10001"/>
              <a:gd name="connsiteY33" fmla="*/ 1440 h 10000"/>
              <a:gd name="connsiteX34" fmla="*/ 3103 w 10001"/>
              <a:gd name="connsiteY34" fmla="*/ 1109 h 10000"/>
              <a:gd name="connsiteX35" fmla="*/ 1052 w 10001"/>
              <a:gd name="connsiteY35" fmla="*/ 1319 h 10000"/>
              <a:gd name="connsiteX36" fmla="*/ 251 w 10001"/>
              <a:gd name="connsiteY36" fmla="*/ 1741 h 10000"/>
              <a:gd name="connsiteX0" fmla="*/ 158 w 10001"/>
              <a:gd name="connsiteY0" fmla="*/ 3752 h 10000"/>
              <a:gd name="connsiteX1" fmla="*/ 1163 w 10001"/>
              <a:gd name="connsiteY1" fmla="*/ 4714 h 10000"/>
              <a:gd name="connsiteX2" fmla="*/ 1667 w 10001"/>
              <a:gd name="connsiteY2" fmla="*/ 6605 h 10000"/>
              <a:gd name="connsiteX3" fmla="*/ 2693 w 10001"/>
              <a:gd name="connsiteY3" fmla="*/ 6605 h 10000"/>
              <a:gd name="connsiteX4" fmla="*/ 4408 w 10001"/>
              <a:gd name="connsiteY4" fmla="*/ 5422 h 10000"/>
              <a:gd name="connsiteX5" fmla="*/ 5284 w 10001"/>
              <a:gd name="connsiteY5" fmla="*/ 3092 h 10000"/>
              <a:gd name="connsiteX6" fmla="*/ 4909 w 10001"/>
              <a:gd name="connsiteY6" fmla="*/ 3032 h 10000"/>
              <a:gd name="connsiteX7" fmla="*/ 4165 w 10001"/>
              <a:gd name="connsiteY7" fmla="*/ 4864 h 10000"/>
              <a:gd name="connsiteX8" fmla="*/ 4369 w 10001"/>
              <a:gd name="connsiteY8" fmla="*/ 8047 h 10000"/>
              <a:gd name="connsiteX9" fmla="*/ 5097 w 10001"/>
              <a:gd name="connsiteY9" fmla="*/ 9969 h 10000"/>
              <a:gd name="connsiteX10" fmla="*/ 5506 w 10001"/>
              <a:gd name="connsiteY10" fmla="*/ 9159 h 10000"/>
              <a:gd name="connsiteX11" fmla="*/ 5954 w 10001"/>
              <a:gd name="connsiteY11" fmla="*/ 8107 h 10000"/>
              <a:gd name="connsiteX12" fmla="*/ 7297 w 10001"/>
              <a:gd name="connsiteY12" fmla="*/ 6817 h 10000"/>
              <a:gd name="connsiteX13" fmla="*/ 8581 w 10001"/>
              <a:gd name="connsiteY13" fmla="*/ 6516 h 10000"/>
              <a:gd name="connsiteX14" fmla="*/ 8806 w 10001"/>
              <a:gd name="connsiteY14" fmla="*/ 5795 h 10000"/>
              <a:gd name="connsiteX15" fmla="*/ 8825 w 10001"/>
              <a:gd name="connsiteY15" fmla="*/ 4984 h 10000"/>
              <a:gd name="connsiteX16" fmla="*/ 9104 w 10001"/>
              <a:gd name="connsiteY16" fmla="*/ 2371 h 10000"/>
              <a:gd name="connsiteX17" fmla="*/ 9980 w 10001"/>
              <a:gd name="connsiteY17" fmla="*/ 388 h 10000"/>
              <a:gd name="connsiteX18" fmla="*/ 9681 w 10001"/>
              <a:gd name="connsiteY18" fmla="*/ 29 h 10000"/>
              <a:gd name="connsiteX19" fmla="*/ 9067 w 10001"/>
              <a:gd name="connsiteY19" fmla="*/ 810 h 10000"/>
              <a:gd name="connsiteX20" fmla="*/ 8638 w 10001"/>
              <a:gd name="connsiteY20" fmla="*/ 3572 h 10000"/>
              <a:gd name="connsiteX21" fmla="*/ 8078 w 10001"/>
              <a:gd name="connsiteY21" fmla="*/ 4203 h 10000"/>
              <a:gd name="connsiteX22" fmla="*/ 6941 w 10001"/>
              <a:gd name="connsiteY22" fmla="*/ 4594 h 10000"/>
              <a:gd name="connsiteX23" fmla="*/ 6234 w 10001"/>
              <a:gd name="connsiteY23" fmla="*/ 5645 h 10000"/>
              <a:gd name="connsiteX24" fmla="*/ 6010 w 10001"/>
              <a:gd name="connsiteY24" fmla="*/ 7147 h 10000"/>
              <a:gd name="connsiteX25" fmla="*/ 5284 w 10001"/>
              <a:gd name="connsiteY25" fmla="*/ 8228 h 10000"/>
              <a:gd name="connsiteX26" fmla="*/ 3675 w 10001"/>
              <a:gd name="connsiteY26" fmla="*/ 9021 h 10000"/>
              <a:gd name="connsiteX27" fmla="*/ 1448 w 10001"/>
              <a:gd name="connsiteY27" fmla="*/ 9243 h 10000"/>
              <a:gd name="connsiteX28" fmla="*/ 160 w 10001"/>
              <a:gd name="connsiteY28" fmla="*/ 8222 h 10000"/>
              <a:gd name="connsiteX29" fmla="*/ 91 w 10001"/>
              <a:gd name="connsiteY29" fmla="*/ 6610 h 10000"/>
              <a:gd name="connsiteX30" fmla="*/ 800 w 10001"/>
              <a:gd name="connsiteY30" fmla="*/ 5448 h 10000"/>
              <a:gd name="connsiteX31" fmla="*/ 2318 w 10001"/>
              <a:gd name="connsiteY31" fmla="*/ 4846 h 10000"/>
              <a:gd name="connsiteX32" fmla="*/ 3271 w 10001"/>
              <a:gd name="connsiteY32" fmla="*/ 3283 h 10000"/>
              <a:gd name="connsiteX33" fmla="*/ 3530 w 10001"/>
              <a:gd name="connsiteY33" fmla="*/ 1440 h 10000"/>
              <a:gd name="connsiteX34" fmla="*/ 3103 w 10001"/>
              <a:gd name="connsiteY34" fmla="*/ 1109 h 10000"/>
              <a:gd name="connsiteX35" fmla="*/ 1052 w 10001"/>
              <a:gd name="connsiteY35" fmla="*/ 1319 h 10000"/>
              <a:gd name="connsiteX36" fmla="*/ 251 w 10001"/>
              <a:gd name="connsiteY36" fmla="*/ 1741 h 10000"/>
              <a:gd name="connsiteX0" fmla="*/ 158 w 10001"/>
              <a:gd name="connsiteY0" fmla="*/ 3752 h 10000"/>
              <a:gd name="connsiteX1" fmla="*/ 1163 w 10001"/>
              <a:gd name="connsiteY1" fmla="*/ 4714 h 10000"/>
              <a:gd name="connsiteX2" fmla="*/ 1667 w 10001"/>
              <a:gd name="connsiteY2" fmla="*/ 6605 h 10000"/>
              <a:gd name="connsiteX3" fmla="*/ 2693 w 10001"/>
              <a:gd name="connsiteY3" fmla="*/ 6605 h 10000"/>
              <a:gd name="connsiteX4" fmla="*/ 4279 w 10001"/>
              <a:gd name="connsiteY4" fmla="*/ 5578 h 10000"/>
              <a:gd name="connsiteX5" fmla="*/ 5284 w 10001"/>
              <a:gd name="connsiteY5" fmla="*/ 3092 h 10000"/>
              <a:gd name="connsiteX6" fmla="*/ 4909 w 10001"/>
              <a:gd name="connsiteY6" fmla="*/ 3032 h 10000"/>
              <a:gd name="connsiteX7" fmla="*/ 4165 w 10001"/>
              <a:gd name="connsiteY7" fmla="*/ 4864 h 10000"/>
              <a:gd name="connsiteX8" fmla="*/ 4369 w 10001"/>
              <a:gd name="connsiteY8" fmla="*/ 8047 h 10000"/>
              <a:gd name="connsiteX9" fmla="*/ 5097 w 10001"/>
              <a:gd name="connsiteY9" fmla="*/ 9969 h 10000"/>
              <a:gd name="connsiteX10" fmla="*/ 5506 w 10001"/>
              <a:gd name="connsiteY10" fmla="*/ 9159 h 10000"/>
              <a:gd name="connsiteX11" fmla="*/ 5954 w 10001"/>
              <a:gd name="connsiteY11" fmla="*/ 8107 h 10000"/>
              <a:gd name="connsiteX12" fmla="*/ 7297 w 10001"/>
              <a:gd name="connsiteY12" fmla="*/ 6817 h 10000"/>
              <a:gd name="connsiteX13" fmla="*/ 8581 w 10001"/>
              <a:gd name="connsiteY13" fmla="*/ 6516 h 10000"/>
              <a:gd name="connsiteX14" fmla="*/ 8806 w 10001"/>
              <a:gd name="connsiteY14" fmla="*/ 5795 h 10000"/>
              <a:gd name="connsiteX15" fmla="*/ 8825 w 10001"/>
              <a:gd name="connsiteY15" fmla="*/ 4984 h 10000"/>
              <a:gd name="connsiteX16" fmla="*/ 9104 w 10001"/>
              <a:gd name="connsiteY16" fmla="*/ 2371 h 10000"/>
              <a:gd name="connsiteX17" fmla="*/ 9980 w 10001"/>
              <a:gd name="connsiteY17" fmla="*/ 388 h 10000"/>
              <a:gd name="connsiteX18" fmla="*/ 9681 w 10001"/>
              <a:gd name="connsiteY18" fmla="*/ 29 h 10000"/>
              <a:gd name="connsiteX19" fmla="*/ 9067 w 10001"/>
              <a:gd name="connsiteY19" fmla="*/ 810 h 10000"/>
              <a:gd name="connsiteX20" fmla="*/ 8638 w 10001"/>
              <a:gd name="connsiteY20" fmla="*/ 3572 h 10000"/>
              <a:gd name="connsiteX21" fmla="*/ 8078 w 10001"/>
              <a:gd name="connsiteY21" fmla="*/ 4203 h 10000"/>
              <a:gd name="connsiteX22" fmla="*/ 6941 w 10001"/>
              <a:gd name="connsiteY22" fmla="*/ 4594 h 10000"/>
              <a:gd name="connsiteX23" fmla="*/ 6234 w 10001"/>
              <a:gd name="connsiteY23" fmla="*/ 5645 h 10000"/>
              <a:gd name="connsiteX24" fmla="*/ 6010 w 10001"/>
              <a:gd name="connsiteY24" fmla="*/ 7147 h 10000"/>
              <a:gd name="connsiteX25" fmla="*/ 5284 w 10001"/>
              <a:gd name="connsiteY25" fmla="*/ 8228 h 10000"/>
              <a:gd name="connsiteX26" fmla="*/ 3675 w 10001"/>
              <a:gd name="connsiteY26" fmla="*/ 9021 h 10000"/>
              <a:gd name="connsiteX27" fmla="*/ 1448 w 10001"/>
              <a:gd name="connsiteY27" fmla="*/ 9243 h 10000"/>
              <a:gd name="connsiteX28" fmla="*/ 160 w 10001"/>
              <a:gd name="connsiteY28" fmla="*/ 8222 h 10000"/>
              <a:gd name="connsiteX29" fmla="*/ 91 w 10001"/>
              <a:gd name="connsiteY29" fmla="*/ 6610 h 10000"/>
              <a:gd name="connsiteX30" fmla="*/ 800 w 10001"/>
              <a:gd name="connsiteY30" fmla="*/ 5448 h 10000"/>
              <a:gd name="connsiteX31" fmla="*/ 2318 w 10001"/>
              <a:gd name="connsiteY31" fmla="*/ 4846 h 10000"/>
              <a:gd name="connsiteX32" fmla="*/ 3271 w 10001"/>
              <a:gd name="connsiteY32" fmla="*/ 3283 h 10000"/>
              <a:gd name="connsiteX33" fmla="*/ 3530 w 10001"/>
              <a:gd name="connsiteY33" fmla="*/ 1440 h 10000"/>
              <a:gd name="connsiteX34" fmla="*/ 3103 w 10001"/>
              <a:gd name="connsiteY34" fmla="*/ 1109 h 10000"/>
              <a:gd name="connsiteX35" fmla="*/ 1052 w 10001"/>
              <a:gd name="connsiteY35" fmla="*/ 1319 h 10000"/>
              <a:gd name="connsiteX36" fmla="*/ 251 w 10001"/>
              <a:gd name="connsiteY36" fmla="*/ 1741 h 10000"/>
              <a:gd name="connsiteX0" fmla="*/ 158 w 10001"/>
              <a:gd name="connsiteY0" fmla="*/ 3752 h 10000"/>
              <a:gd name="connsiteX1" fmla="*/ 1163 w 10001"/>
              <a:gd name="connsiteY1" fmla="*/ 4714 h 10000"/>
              <a:gd name="connsiteX2" fmla="*/ 1667 w 10001"/>
              <a:gd name="connsiteY2" fmla="*/ 6605 h 10000"/>
              <a:gd name="connsiteX3" fmla="*/ 2693 w 10001"/>
              <a:gd name="connsiteY3" fmla="*/ 6605 h 10000"/>
              <a:gd name="connsiteX4" fmla="*/ 4279 w 10001"/>
              <a:gd name="connsiteY4" fmla="*/ 5578 h 10000"/>
              <a:gd name="connsiteX5" fmla="*/ 5284 w 10001"/>
              <a:gd name="connsiteY5" fmla="*/ 3092 h 10000"/>
              <a:gd name="connsiteX6" fmla="*/ 4909 w 10001"/>
              <a:gd name="connsiteY6" fmla="*/ 3032 h 10000"/>
              <a:gd name="connsiteX7" fmla="*/ 4165 w 10001"/>
              <a:gd name="connsiteY7" fmla="*/ 4864 h 10000"/>
              <a:gd name="connsiteX8" fmla="*/ 4369 w 10001"/>
              <a:gd name="connsiteY8" fmla="*/ 8047 h 10000"/>
              <a:gd name="connsiteX9" fmla="*/ 5097 w 10001"/>
              <a:gd name="connsiteY9" fmla="*/ 9969 h 10000"/>
              <a:gd name="connsiteX10" fmla="*/ 5506 w 10001"/>
              <a:gd name="connsiteY10" fmla="*/ 9159 h 10000"/>
              <a:gd name="connsiteX11" fmla="*/ 5954 w 10001"/>
              <a:gd name="connsiteY11" fmla="*/ 8107 h 10000"/>
              <a:gd name="connsiteX12" fmla="*/ 7297 w 10001"/>
              <a:gd name="connsiteY12" fmla="*/ 6817 h 10000"/>
              <a:gd name="connsiteX13" fmla="*/ 8581 w 10001"/>
              <a:gd name="connsiteY13" fmla="*/ 6516 h 10000"/>
              <a:gd name="connsiteX14" fmla="*/ 8806 w 10001"/>
              <a:gd name="connsiteY14" fmla="*/ 5795 h 10000"/>
              <a:gd name="connsiteX15" fmla="*/ 8825 w 10001"/>
              <a:gd name="connsiteY15" fmla="*/ 4984 h 10000"/>
              <a:gd name="connsiteX16" fmla="*/ 9104 w 10001"/>
              <a:gd name="connsiteY16" fmla="*/ 2371 h 10000"/>
              <a:gd name="connsiteX17" fmla="*/ 9980 w 10001"/>
              <a:gd name="connsiteY17" fmla="*/ 388 h 10000"/>
              <a:gd name="connsiteX18" fmla="*/ 9681 w 10001"/>
              <a:gd name="connsiteY18" fmla="*/ 29 h 10000"/>
              <a:gd name="connsiteX19" fmla="*/ 9067 w 10001"/>
              <a:gd name="connsiteY19" fmla="*/ 810 h 10000"/>
              <a:gd name="connsiteX20" fmla="*/ 8638 w 10001"/>
              <a:gd name="connsiteY20" fmla="*/ 3572 h 10000"/>
              <a:gd name="connsiteX21" fmla="*/ 8078 w 10001"/>
              <a:gd name="connsiteY21" fmla="*/ 4203 h 10000"/>
              <a:gd name="connsiteX22" fmla="*/ 6941 w 10001"/>
              <a:gd name="connsiteY22" fmla="*/ 4594 h 10000"/>
              <a:gd name="connsiteX23" fmla="*/ 6234 w 10001"/>
              <a:gd name="connsiteY23" fmla="*/ 5645 h 10000"/>
              <a:gd name="connsiteX24" fmla="*/ 6010 w 10001"/>
              <a:gd name="connsiteY24" fmla="*/ 7147 h 10000"/>
              <a:gd name="connsiteX25" fmla="*/ 5284 w 10001"/>
              <a:gd name="connsiteY25" fmla="*/ 8228 h 10000"/>
              <a:gd name="connsiteX26" fmla="*/ 3675 w 10001"/>
              <a:gd name="connsiteY26" fmla="*/ 9021 h 10000"/>
              <a:gd name="connsiteX27" fmla="*/ 1448 w 10001"/>
              <a:gd name="connsiteY27" fmla="*/ 9243 h 10000"/>
              <a:gd name="connsiteX28" fmla="*/ 160 w 10001"/>
              <a:gd name="connsiteY28" fmla="*/ 8222 h 10000"/>
              <a:gd name="connsiteX29" fmla="*/ 91 w 10001"/>
              <a:gd name="connsiteY29" fmla="*/ 6610 h 10000"/>
              <a:gd name="connsiteX30" fmla="*/ 800 w 10001"/>
              <a:gd name="connsiteY30" fmla="*/ 5448 h 10000"/>
              <a:gd name="connsiteX31" fmla="*/ 2318 w 10001"/>
              <a:gd name="connsiteY31" fmla="*/ 4846 h 10000"/>
              <a:gd name="connsiteX32" fmla="*/ 3271 w 10001"/>
              <a:gd name="connsiteY32" fmla="*/ 3283 h 10000"/>
              <a:gd name="connsiteX33" fmla="*/ 3530 w 10001"/>
              <a:gd name="connsiteY33" fmla="*/ 1440 h 10000"/>
              <a:gd name="connsiteX34" fmla="*/ 3103 w 10001"/>
              <a:gd name="connsiteY34" fmla="*/ 1109 h 10000"/>
              <a:gd name="connsiteX35" fmla="*/ 1052 w 10001"/>
              <a:gd name="connsiteY35" fmla="*/ 1319 h 10000"/>
              <a:gd name="connsiteX36" fmla="*/ 251 w 10001"/>
              <a:gd name="connsiteY36" fmla="*/ 1741 h 10000"/>
              <a:gd name="connsiteX0" fmla="*/ 158 w 10001"/>
              <a:gd name="connsiteY0" fmla="*/ 3752 h 10000"/>
              <a:gd name="connsiteX1" fmla="*/ 1163 w 10001"/>
              <a:gd name="connsiteY1" fmla="*/ 4714 h 10000"/>
              <a:gd name="connsiteX2" fmla="*/ 1667 w 10001"/>
              <a:gd name="connsiteY2" fmla="*/ 6605 h 10000"/>
              <a:gd name="connsiteX3" fmla="*/ 2725 w 10001"/>
              <a:gd name="connsiteY3" fmla="*/ 6683 h 10000"/>
              <a:gd name="connsiteX4" fmla="*/ 4279 w 10001"/>
              <a:gd name="connsiteY4" fmla="*/ 5578 h 10000"/>
              <a:gd name="connsiteX5" fmla="*/ 5284 w 10001"/>
              <a:gd name="connsiteY5" fmla="*/ 3092 h 10000"/>
              <a:gd name="connsiteX6" fmla="*/ 4909 w 10001"/>
              <a:gd name="connsiteY6" fmla="*/ 3032 h 10000"/>
              <a:gd name="connsiteX7" fmla="*/ 4165 w 10001"/>
              <a:gd name="connsiteY7" fmla="*/ 4864 h 10000"/>
              <a:gd name="connsiteX8" fmla="*/ 4369 w 10001"/>
              <a:gd name="connsiteY8" fmla="*/ 8047 h 10000"/>
              <a:gd name="connsiteX9" fmla="*/ 5097 w 10001"/>
              <a:gd name="connsiteY9" fmla="*/ 9969 h 10000"/>
              <a:gd name="connsiteX10" fmla="*/ 5506 w 10001"/>
              <a:gd name="connsiteY10" fmla="*/ 9159 h 10000"/>
              <a:gd name="connsiteX11" fmla="*/ 5954 w 10001"/>
              <a:gd name="connsiteY11" fmla="*/ 8107 h 10000"/>
              <a:gd name="connsiteX12" fmla="*/ 7297 w 10001"/>
              <a:gd name="connsiteY12" fmla="*/ 6817 h 10000"/>
              <a:gd name="connsiteX13" fmla="*/ 8581 w 10001"/>
              <a:gd name="connsiteY13" fmla="*/ 6516 h 10000"/>
              <a:gd name="connsiteX14" fmla="*/ 8806 w 10001"/>
              <a:gd name="connsiteY14" fmla="*/ 5795 h 10000"/>
              <a:gd name="connsiteX15" fmla="*/ 8825 w 10001"/>
              <a:gd name="connsiteY15" fmla="*/ 4984 h 10000"/>
              <a:gd name="connsiteX16" fmla="*/ 9104 w 10001"/>
              <a:gd name="connsiteY16" fmla="*/ 2371 h 10000"/>
              <a:gd name="connsiteX17" fmla="*/ 9980 w 10001"/>
              <a:gd name="connsiteY17" fmla="*/ 388 h 10000"/>
              <a:gd name="connsiteX18" fmla="*/ 9681 w 10001"/>
              <a:gd name="connsiteY18" fmla="*/ 29 h 10000"/>
              <a:gd name="connsiteX19" fmla="*/ 9067 w 10001"/>
              <a:gd name="connsiteY19" fmla="*/ 810 h 10000"/>
              <a:gd name="connsiteX20" fmla="*/ 8638 w 10001"/>
              <a:gd name="connsiteY20" fmla="*/ 3572 h 10000"/>
              <a:gd name="connsiteX21" fmla="*/ 8078 w 10001"/>
              <a:gd name="connsiteY21" fmla="*/ 4203 h 10000"/>
              <a:gd name="connsiteX22" fmla="*/ 6941 w 10001"/>
              <a:gd name="connsiteY22" fmla="*/ 4594 h 10000"/>
              <a:gd name="connsiteX23" fmla="*/ 6234 w 10001"/>
              <a:gd name="connsiteY23" fmla="*/ 5645 h 10000"/>
              <a:gd name="connsiteX24" fmla="*/ 6010 w 10001"/>
              <a:gd name="connsiteY24" fmla="*/ 7147 h 10000"/>
              <a:gd name="connsiteX25" fmla="*/ 5284 w 10001"/>
              <a:gd name="connsiteY25" fmla="*/ 8228 h 10000"/>
              <a:gd name="connsiteX26" fmla="*/ 3675 w 10001"/>
              <a:gd name="connsiteY26" fmla="*/ 9021 h 10000"/>
              <a:gd name="connsiteX27" fmla="*/ 1448 w 10001"/>
              <a:gd name="connsiteY27" fmla="*/ 9243 h 10000"/>
              <a:gd name="connsiteX28" fmla="*/ 160 w 10001"/>
              <a:gd name="connsiteY28" fmla="*/ 8222 h 10000"/>
              <a:gd name="connsiteX29" fmla="*/ 91 w 10001"/>
              <a:gd name="connsiteY29" fmla="*/ 6610 h 10000"/>
              <a:gd name="connsiteX30" fmla="*/ 800 w 10001"/>
              <a:gd name="connsiteY30" fmla="*/ 5448 h 10000"/>
              <a:gd name="connsiteX31" fmla="*/ 2318 w 10001"/>
              <a:gd name="connsiteY31" fmla="*/ 4846 h 10000"/>
              <a:gd name="connsiteX32" fmla="*/ 3271 w 10001"/>
              <a:gd name="connsiteY32" fmla="*/ 3283 h 10000"/>
              <a:gd name="connsiteX33" fmla="*/ 3530 w 10001"/>
              <a:gd name="connsiteY33" fmla="*/ 1440 h 10000"/>
              <a:gd name="connsiteX34" fmla="*/ 3103 w 10001"/>
              <a:gd name="connsiteY34" fmla="*/ 1109 h 10000"/>
              <a:gd name="connsiteX35" fmla="*/ 1052 w 10001"/>
              <a:gd name="connsiteY35" fmla="*/ 1319 h 10000"/>
              <a:gd name="connsiteX36" fmla="*/ 251 w 10001"/>
              <a:gd name="connsiteY36" fmla="*/ 1741 h 10000"/>
              <a:gd name="connsiteX0" fmla="*/ 158 w 10001"/>
              <a:gd name="connsiteY0" fmla="*/ 3752 h 10000"/>
              <a:gd name="connsiteX1" fmla="*/ 1163 w 10001"/>
              <a:gd name="connsiteY1" fmla="*/ 4714 h 10000"/>
              <a:gd name="connsiteX2" fmla="*/ 1667 w 10001"/>
              <a:gd name="connsiteY2" fmla="*/ 6605 h 10000"/>
              <a:gd name="connsiteX3" fmla="*/ 2725 w 10001"/>
              <a:gd name="connsiteY3" fmla="*/ 6683 h 10000"/>
              <a:gd name="connsiteX4" fmla="*/ 4279 w 10001"/>
              <a:gd name="connsiteY4" fmla="*/ 5578 h 10000"/>
              <a:gd name="connsiteX5" fmla="*/ 5284 w 10001"/>
              <a:gd name="connsiteY5" fmla="*/ 3092 h 10000"/>
              <a:gd name="connsiteX6" fmla="*/ 4909 w 10001"/>
              <a:gd name="connsiteY6" fmla="*/ 3032 h 10000"/>
              <a:gd name="connsiteX7" fmla="*/ 4165 w 10001"/>
              <a:gd name="connsiteY7" fmla="*/ 4864 h 10000"/>
              <a:gd name="connsiteX8" fmla="*/ 4369 w 10001"/>
              <a:gd name="connsiteY8" fmla="*/ 8047 h 10000"/>
              <a:gd name="connsiteX9" fmla="*/ 5097 w 10001"/>
              <a:gd name="connsiteY9" fmla="*/ 9969 h 10000"/>
              <a:gd name="connsiteX10" fmla="*/ 5506 w 10001"/>
              <a:gd name="connsiteY10" fmla="*/ 9159 h 10000"/>
              <a:gd name="connsiteX11" fmla="*/ 5954 w 10001"/>
              <a:gd name="connsiteY11" fmla="*/ 8107 h 10000"/>
              <a:gd name="connsiteX12" fmla="*/ 7297 w 10001"/>
              <a:gd name="connsiteY12" fmla="*/ 6817 h 10000"/>
              <a:gd name="connsiteX13" fmla="*/ 8581 w 10001"/>
              <a:gd name="connsiteY13" fmla="*/ 6516 h 10000"/>
              <a:gd name="connsiteX14" fmla="*/ 8806 w 10001"/>
              <a:gd name="connsiteY14" fmla="*/ 5795 h 10000"/>
              <a:gd name="connsiteX15" fmla="*/ 8825 w 10001"/>
              <a:gd name="connsiteY15" fmla="*/ 4984 h 10000"/>
              <a:gd name="connsiteX16" fmla="*/ 9104 w 10001"/>
              <a:gd name="connsiteY16" fmla="*/ 2371 h 10000"/>
              <a:gd name="connsiteX17" fmla="*/ 9980 w 10001"/>
              <a:gd name="connsiteY17" fmla="*/ 388 h 10000"/>
              <a:gd name="connsiteX18" fmla="*/ 9681 w 10001"/>
              <a:gd name="connsiteY18" fmla="*/ 29 h 10000"/>
              <a:gd name="connsiteX19" fmla="*/ 9067 w 10001"/>
              <a:gd name="connsiteY19" fmla="*/ 810 h 10000"/>
              <a:gd name="connsiteX20" fmla="*/ 8638 w 10001"/>
              <a:gd name="connsiteY20" fmla="*/ 3572 h 10000"/>
              <a:gd name="connsiteX21" fmla="*/ 8078 w 10001"/>
              <a:gd name="connsiteY21" fmla="*/ 4203 h 10000"/>
              <a:gd name="connsiteX22" fmla="*/ 6941 w 10001"/>
              <a:gd name="connsiteY22" fmla="*/ 4594 h 10000"/>
              <a:gd name="connsiteX23" fmla="*/ 6234 w 10001"/>
              <a:gd name="connsiteY23" fmla="*/ 5645 h 10000"/>
              <a:gd name="connsiteX24" fmla="*/ 6010 w 10001"/>
              <a:gd name="connsiteY24" fmla="*/ 7147 h 10000"/>
              <a:gd name="connsiteX25" fmla="*/ 5284 w 10001"/>
              <a:gd name="connsiteY25" fmla="*/ 8228 h 10000"/>
              <a:gd name="connsiteX26" fmla="*/ 3675 w 10001"/>
              <a:gd name="connsiteY26" fmla="*/ 9021 h 10000"/>
              <a:gd name="connsiteX27" fmla="*/ 1448 w 10001"/>
              <a:gd name="connsiteY27" fmla="*/ 9243 h 10000"/>
              <a:gd name="connsiteX28" fmla="*/ 160 w 10001"/>
              <a:gd name="connsiteY28" fmla="*/ 8222 h 10000"/>
              <a:gd name="connsiteX29" fmla="*/ 91 w 10001"/>
              <a:gd name="connsiteY29" fmla="*/ 6610 h 10000"/>
              <a:gd name="connsiteX30" fmla="*/ 800 w 10001"/>
              <a:gd name="connsiteY30" fmla="*/ 5448 h 10000"/>
              <a:gd name="connsiteX31" fmla="*/ 2318 w 10001"/>
              <a:gd name="connsiteY31" fmla="*/ 4846 h 10000"/>
              <a:gd name="connsiteX32" fmla="*/ 3271 w 10001"/>
              <a:gd name="connsiteY32" fmla="*/ 3283 h 10000"/>
              <a:gd name="connsiteX33" fmla="*/ 3530 w 10001"/>
              <a:gd name="connsiteY33" fmla="*/ 1440 h 10000"/>
              <a:gd name="connsiteX34" fmla="*/ 3103 w 10001"/>
              <a:gd name="connsiteY34" fmla="*/ 1109 h 10000"/>
              <a:gd name="connsiteX35" fmla="*/ 1052 w 10001"/>
              <a:gd name="connsiteY35" fmla="*/ 1319 h 10000"/>
              <a:gd name="connsiteX36" fmla="*/ 251 w 10001"/>
              <a:gd name="connsiteY36" fmla="*/ 1741 h 10000"/>
              <a:gd name="connsiteX0" fmla="*/ 158 w 10001"/>
              <a:gd name="connsiteY0" fmla="*/ 3752 h 10000"/>
              <a:gd name="connsiteX1" fmla="*/ 1163 w 10001"/>
              <a:gd name="connsiteY1" fmla="*/ 4714 h 10000"/>
              <a:gd name="connsiteX2" fmla="*/ 1667 w 10001"/>
              <a:gd name="connsiteY2" fmla="*/ 6605 h 10000"/>
              <a:gd name="connsiteX3" fmla="*/ 2725 w 10001"/>
              <a:gd name="connsiteY3" fmla="*/ 6683 h 10000"/>
              <a:gd name="connsiteX4" fmla="*/ 4279 w 10001"/>
              <a:gd name="connsiteY4" fmla="*/ 5578 h 10000"/>
              <a:gd name="connsiteX5" fmla="*/ 5284 w 10001"/>
              <a:gd name="connsiteY5" fmla="*/ 3092 h 10000"/>
              <a:gd name="connsiteX6" fmla="*/ 4909 w 10001"/>
              <a:gd name="connsiteY6" fmla="*/ 3032 h 10000"/>
              <a:gd name="connsiteX7" fmla="*/ 4052 w 10001"/>
              <a:gd name="connsiteY7" fmla="*/ 4864 h 10000"/>
              <a:gd name="connsiteX8" fmla="*/ 4369 w 10001"/>
              <a:gd name="connsiteY8" fmla="*/ 8047 h 10000"/>
              <a:gd name="connsiteX9" fmla="*/ 5097 w 10001"/>
              <a:gd name="connsiteY9" fmla="*/ 9969 h 10000"/>
              <a:gd name="connsiteX10" fmla="*/ 5506 w 10001"/>
              <a:gd name="connsiteY10" fmla="*/ 9159 h 10000"/>
              <a:gd name="connsiteX11" fmla="*/ 5954 w 10001"/>
              <a:gd name="connsiteY11" fmla="*/ 8107 h 10000"/>
              <a:gd name="connsiteX12" fmla="*/ 7297 w 10001"/>
              <a:gd name="connsiteY12" fmla="*/ 6817 h 10000"/>
              <a:gd name="connsiteX13" fmla="*/ 8581 w 10001"/>
              <a:gd name="connsiteY13" fmla="*/ 6516 h 10000"/>
              <a:gd name="connsiteX14" fmla="*/ 8806 w 10001"/>
              <a:gd name="connsiteY14" fmla="*/ 5795 h 10000"/>
              <a:gd name="connsiteX15" fmla="*/ 8825 w 10001"/>
              <a:gd name="connsiteY15" fmla="*/ 4984 h 10000"/>
              <a:gd name="connsiteX16" fmla="*/ 9104 w 10001"/>
              <a:gd name="connsiteY16" fmla="*/ 2371 h 10000"/>
              <a:gd name="connsiteX17" fmla="*/ 9980 w 10001"/>
              <a:gd name="connsiteY17" fmla="*/ 388 h 10000"/>
              <a:gd name="connsiteX18" fmla="*/ 9681 w 10001"/>
              <a:gd name="connsiteY18" fmla="*/ 29 h 10000"/>
              <a:gd name="connsiteX19" fmla="*/ 9067 w 10001"/>
              <a:gd name="connsiteY19" fmla="*/ 810 h 10000"/>
              <a:gd name="connsiteX20" fmla="*/ 8638 w 10001"/>
              <a:gd name="connsiteY20" fmla="*/ 3572 h 10000"/>
              <a:gd name="connsiteX21" fmla="*/ 8078 w 10001"/>
              <a:gd name="connsiteY21" fmla="*/ 4203 h 10000"/>
              <a:gd name="connsiteX22" fmla="*/ 6941 w 10001"/>
              <a:gd name="connsiteY22" fmla="*/ 4594 h 10000"/>
              <a:gd name="connsiteX23" fmla="*/ 6234 w 10001"/>
              <a:gd name="connsiteY23" fmla="*/ 5645 h 10000"/>
              <a:gd name="connsiteX24" fmla="*/ 6010 w 10001"/>
              <a:gd name="connsiteY24" fmla="*/ 7147 h 10000"/>
              <a:gd name="connsiteX25" fmla="*/ 5284 w 10001"/>
              <a:gd name="connsiteY25" fmla="*/ 8228 h 10000"/>
              <a:gd name="connsiteX26" fmla="*/ 3675 w 10001"/>
              <a:gd name="connsiteY26" fmla="*/ 9021 h 10000"/>
              <a:gd name="connsiteX27" fmla="*/ 1448 w 10001"/>
              <a:gd name="connsiteY27" fmla="*/ 9243 h 10000"/>
              <a:gd name="connsiteX28" fmla="*/ 160 w 10001"/>
              <a:gd name="connsiteY28" fmla="*/ 8222 h 10000"/>
              <a:gd name="connsiteX29" fmla="*/ 91 w 10001"/>
              <a:gd name="connsiteY29" fmla="*/ 6610 h 10000"/>
              <a:gd name="connsiteX30" fmla="*/ 800 w 10001"/>
              <a:gd name="connsiteY30" fmla="*/ 5448 h 10000"/>
              <a:gd name="connsiteX31" fmla="*/ 2318 w 10001"/>
              <a:gd name="connsiteY31" fmla="*/ 4846 h 10000"/>
              <a:gd name="connsiteX32" fmla="*/ 3271 w 10001"/>
              <a:gd name="connsiteY32" fmla="*/ 3283 h 10000"/>
              <a:gd name="connsiteX33" fmla="*/ 3530 w 10001"/>
              <a:gd name="connsiteY33" fmla="*/ 1440 h 10000"/>
              <a:gd name="connsiteX34" fmla="*/ 3103 w 10001"/>
              <a:gd name="connsiteY34" fmla="*/ 1109 h 10000"/>
              <a:gd name="connsiteX35" fmla="*/ 1052 w 10001"/>
              <a:gd name="connsiteY35" fmla="*/ 1319 h 10000"/>
              <a:gd name="connsiteX36" fmla="*/ 251 w 10001"/>
              <a:gd name="connsiteY36" fmla="*/ 1741 h 10000"/>
              <a:gd name="connsiteX0" fmla="*/ 158 w 10001"/>
              <a:gd name="connsiteY0" fmla="*/ 3752 h 10000"/>
              <a:gd name="connsiteX1" fmla="*/ 1163 w 10001"/>
              <a:gd name="connsiteY1" fmla="*/ 4714 h 10000"/>
              <a:gd name="connsiteX2" fmla="*/ 1667 w 10001"/>
              <a:gd name="connsiteY2" fmla="*/ 6605 h 10000"/>
              <a:gd name="connsiteX3" fmla="*/ 2725 w 10001"/>
              <a:gd name="connsiteY3" fmla="*/ 6683 h 10000"/>
              <a:gd name="connsiteX4" fmla="*/ 4279 w 10001"/>
              <a:gd name="connsiteY4" fmla="*/ 5578 h 10000"/>
              <a:gd name="connsiteX5" fmla="*/ 5284 w 10001"/>
              <a:gd name="connsiteY5" fmla="*/ 3092 h 10000"/>
              <a:gd name="connsiteX6" fmla="*/ 4909 w 10001"/>
              <a:gd name="connsiteY6" fmla="*/ 3032 h 10000"/>
              <a:gd name="connsiteX7" fmla="*/ 4052 w 10001"/>
              <a:gd name="connsiteY7" fmla="*/ 4864 h 10000"/>
              <a:gd name="connsiteX8" fmla="*/ 4369 w 10001"/>
              <a:gd name="connsiteY8" fmla="*/ 8047 h 10000"/>
              <a:gd name="connsiteX9" fmla="*/ 5097 w 10001"/>
              <a:gd name="connsiteY9" fmla="*/ 9969 h 10000"/>
              <a:gd name="connsiteX10" fmla="*/ 5506 w 10001"/>
              <a:gd name="connsiteY10" fmla="*/ 9159 h 10000"/>
              <a:gd name="connsiteX11" fmla="*/ 5954 w 10001"/>
              <a:gd name="connsiteY11" fmla="*/ 8107 h 10000"/>
              <a:gd name="connsiteX12" fmla="*/ 7297 w 10001"/>
              <a:gd name="connsiteY12" fmla="*/ 6817 h 10000"/>
              <a:gd name="connsiteX13" fmla="*/ 8581 w 10001"/>
              <a:gd name="connsiteY13" fmla="*/ 6516 h 10000"/>
              <a:gd name="connsiteX14" fmla="*/ 8806 w 10001"/>
              <a:gd name="connsiteY14" fmla="*/ 5795 h 10000"/>
              <a:gd name="connsiteX15" fmla="*/ 8825 w 10001"/>
              <a:gd name="connsiteY15" fmla="*/ 4984 h 10000"/>
              <a:gd name="connsiteX16" fmla="*/ 9104 w 10001"/>
              <a:gd name="connsiteY16" fmla="*/ 2371 h 10000"/>
              <a:gd name="connsiteX17" fmla="*/ 9980 w 10001"/>
              <a:gd name="connsiteY17" fmla="*/ 388 h 10000"/>
              <a:gd name="connsiteX18" fmla="*/ 9681 w 10001"/>
              <a:gd name="connsiteY18" fmla="*/ 29 h 10000"/>
              <a:gd name="connsiteX19" fmla="*/ 9067 w 10001"/>
              <a:gd name="connsiteY19" fmla="*/ 810 h 10000"/>
              <a:gd name="connsiteX20" fmla="*/ 8638 w 10001"/>
              <a:gd name="connsiteY20" fmla="*/ 3572 h 10000"/>
              <a:gd name="connsiteX21" fmla="*/ 8078 w 10001"/>
              <a:gd name="connsiteY21" fmla="*/ 4203 h 10000"/>
              <a:gd name="connsiteX22" fmla="*/ 6941 w 10001"/>
              <a:gd name="connsiteY22" fmla="*/ 4594 h 10000"/>
              <a:gd name="connsiteX23" fmla="*/ 6234 w 10001"/>
              <a:gd name="connsiteY23" fmla="*/ 5645 h 10000"/>
              <a:gd name="connsiteX24" fmla="*/ 6010 w 10001"/>
              <a:gd name="connsiteY24" fmla="*/ 7147 h 10000"/>
              <a:gd name="connsiteX25" fmla="*/ 5284 w 10001"/>
              <a:gd name="connsiteY25" fmla="*/ 8228 h 10000"/>
              <a:gd name="connsiteX26" fmla="*/ 3675 w 10001"/>
              <a:gd name="connsiteY26" fmla="*/ 9021 h 10000"/>
              <a:gd name="connsiteX27" fmla="*/ 1448 w 10001"/>
              <a:gd name="connsiteY27" fmla="*/ 9243 h 10000"/>
              <a:gd name="connsiteX28" fmla="*/ 160 w 10001"/>
              <a:gd name="connsiteY28" fmla="*/ 8222 h 10000"/>
              <a:gd name="connsiteX29" fmla="*/ 91 w 10001"/>
              <a:gd name="connsiteY29" fmla="*/ 6610 h 10000"/>
              <a:gd name="connsiteX30" fmla="*/ 800 w 10001"/>
              <a:gd name="connsiteY30" fmla="*/ 5448 h 10000"/>
              <a:gd name="connsiteX31" fmla="*/ 2318 w 10001"/>
              <a:gd name="connsiteY31" fmla="*/ 4846 h 10000"/>
              <a:gd name="connsiteX32" fmla="*/ 3271 w 10001"/>
              <a:gd name="connsiteY32" fmla="*/ 3283 h 10000"/>
              <a:gd name="connsiteX33" fmla="*/ 3530 w 10001"/>
              <a:gd name="connsiteY33" fmla="*/ 1440 h 10000"/>
              <a:gd name="connsiteX34" fmla="*/ 3103 w 10001"/>
              <a:gd name="connsiteY34" fmla="*/ 1109 h 10000"/>
              <a:gd name="connsiteX35" fmla="*/ 1487 w 10001"/>
              <a:gd name="connsiteY35" fmla="*/ 1111 h 10000"/>
              <a:gd name="connsiteX36" fmla="*/ 251 w 10001"/>
              <a:gd name="connsiteY36" fmla="*/ 1741 h 10000"/>
              <a:gd name="connsiteX0" fmla="*/ 158 w 10001"/>
              <a:gd name="connsiteY0" fmla="*/ 3752 h 10000"/>
              <a:gd name="connsiteX1" fmla="*/ 1163 w 10001"/>
              <a:gd name="connsiteY1" fmla="*/ 4714 h 10000"/>
              <a:gd name="connsiteX2" fmla="*/ 1667 w 10001"/>
              <a:gd name="connsiteY2" fmla="*/ 6605 h 10000"/>
              <a:gd name="connsiteX3" fmla="*/ 2725 w 10001"/>
              <a:gd name="connsiteY3" fmla="*/ 6683 h 10000"/>
              <a:gd name="connsiteX4" fmla="*/ 4279 w 10001"/>
              <a:gd name="connsiteY4" fmla="*/ 5578 h 10000"/>
              <a:gd name="connsiteX5" fmla="*/ 5284 w 10001"/>
              <a:gd name="connsiteY5" fmla="*/ 3092 h 10000"/>
              <a:gd name="connsiteX6" fmla="*/ 4909 w 10001"/>
              <a:gd name="connsiteY6" fmla="*/ 3032 h 10000"/>
              <a:gd name="connsiteX7" fmla="*/ 4052 w 10001"/>
              <a:gd name="connsiteY7" fmla="*/ 4864 h 10000"/>
              <a:gd name="connsiteX8" fmla="*/ 4369 w 10001"/>
              <a:gd name="connsiteY8" fmla="*/ 8047 h 10000"/>
              <a:gd name="connsiteX9" fmla="*/ 5097 w 10001"/>
              <a:gd name="connsiteY9" fmla="*/ 9969 h 10000"/>
              <a:gd name="connsiteX10" fmla="*/ 5506 w 10001"/>
              <a:gd name="connsiteY10" fmla="*/ 9159 h 10000"/>
              <a:gd name="connsiteX11" fmla="*/ 5954 w 10001"/>
              <a:gd name="connsiteY11" fmla="*/ 8107 h 10000"/>
              <a:gd name="connsiteX12" fmla="*/ 7297 w 10001"/>
              <a:gd name="connsiteY12" fmla="*/ 6817 h 10000"/>
              <a:gd name="connsiteX13" fmla="*/ 8581 w 10001"/>
              <a:gd name="connsiteY13" fmla="*/ 6516 h 10000"/>
              <a:gd name="connsiteX14" fmla="*/ 8806 w 10001"/>
              <a:gd name="connsiteY14" fmla="*/ 5795 h 10000"/>
              <a:gd name="connsiteX15" fmla="*/ 8825 w 10001"/>
              <a:gd name="connsiteY15" fmla="*/ 4984 h 10000"/>
              <a:gd name="connsiteX16" fmla="*/ 9104 w 10001"/>
              <a:gd name="connsiteY16" fmla="*/ 2371 h 10000"/>
              <a:gd name="connsiteX17" fmla="*/ 9980 w 10001"/>
              <a:gd name="connsiteY17" fmla="*/ 388 h 10000"/>
              <a:gd name="connsiteX18" fmla="*/ 9681 w 10001"/>
              <a:gd name="connsiteY18" fmla="*/ 29 h 10000"/>
              <a:gd name="connsiteX19" fmla="*/ 9067 w 10001"/>
              <a:gd name="connsiteY19" fmla="*/ 810 h 10000"/>
              <a:gd name="connsiteX20" fmla="*/ 8638 w 10001"/>
              <a:gd name="connsiteY20" fmla="*/ 3572 h 10000"/>
              <a:gd name="connsiteX21" fmla="*/ 8078 w 10001"/>
              <a:gd name="connsiteY21" fmla="*/ 4203 h 10000"/>
              <a:gd name="connsiteX22" fmla="*/ 6941 w 10001"/>
              <a:gd name="connsiteY22" fmla="*/ 4594 h 10000"/>
              <a:gd name="connsiteX23" fmla="*/ 6234 w 10001"/>
              <a:gd name="connsiteY23" fmla="*/ 5645 h 10000"/>
              <a:gd name="connsiteX24" fmla="*/ 6010 w 10001"/>
              <a:gd name="connsiteY24" fmla="*/ 7147 h 10000"/>
              <a:gd name="connsiteX25" fmla="*/ 5284 w 10001"/>
              <a:gd name="connsiteY25" fmla="*/ 8228 h 10000"/>
              <a:gd name="connsiteX26" fmla="*/ 3675 w 10001"/>
              <a:gd name="connsiteY26" fmla="*/ 9021 h 10000"/>
              <a:gd name="connsiteX27" fmla="*/ 1448 w 10001"/>
              <a:gd name="connsiteY27" fmla="*/ 9243 h 10000"/>
              <a:gd name="connsiteX28" fmla="*/ 160 w 10001"/>
              <a:gd name="connsiteY28" fmla="*/ 8222 h 10000"/>
              <a:gd name="connsiteX29" fmla="*/ 91 w 10001"/>
              <a:gd name="connsiteY29" fmla="*/ 6610 h 10000"/>
              <a:gd name="connsiteX30" fmla="*/ 800 w 10001"/>
              <a:gd name="connsiteY30" fmla="*/ 5448 h 10000"/>
              <a:gd name="connsiteX31" fmla="*/ 2318 w 10001"/>
              <a:gd name="connsiteY31" fmla="*/ 4846 h 10000"/>
              <a:gd name="connsiteX32" fmla="*/ 3271 w 10001"/>
              <a:gd name="connsiteY32" fmla="*/ 3283 h 10000"/>
              <a:gd name="connsiteX33" fmla="*/ 3530 w 10001"/>
              <a:gd name="connsiteY33" fmla="*/ 1440 h 10000"/>
              <a:gd name="connsiteX34" fmla="*/ 3103 w 10001"/>
              <a:gd name="connsiteY34" fmla="*/ 1109 h 10000"/>
              <a:gd name="connsiteX35" fmla="*/ 1487 w 10001"/>
              <a:gd name="connsiteY35" fmla="*/ 1111 h 10000"/>
              <a:gd name="connsiteX36" fmla="*/ 251 w 10001"/>
              <a:gd name="connsiteY36" fmla="*/ 1741 h 10000"/>
              <a:gd name="connsiteX0" fmla="*/ 158 w 10001"/>
              <a:gd name="connsiteY0" fmla="*/ 3752 h 10000"/>
              <a:gd name="connsiteX1" fmla="*/ 1163 w 10001"/>
              <a:gd name="connsiteY1" fmla="*/ 4714 h 10000"/>
              <a:gd name="connsiteX2" fmla="*/ 1667 w 10001"/>
              <a:gd name="connsiteY2" fmla="*/ 6605 h 10000"/>
              <a:gd name="connsiteX3" fmla="*/ 2725 w 10001"/>
              <a:gd name="connsiteY3" fmla="*/ 6683 h 10000"/>
              <a:gd name="connsiteX4" fmla="*/ 4279 w 10001"/>
              <a:gd name="connsiteY4" fmla="*/ 5578 h 10000"/>
              <a:gd name="connsiteX5" fmla="*/ 5284 w 10001"/>
              <a:gd name="connsiteY5" fmla="*/ 3092 h 10000"/>
              <a:gd name="connsiteX6" fmla="*/ 4909 w 10001"/>
              <a:gd name="connsiteY6" fmla="*/ 3032 h 10000"/>
              <a:gd name="connsiteX7" fmla="*/ 4052 w 10001"/>
              <a:gd name="connsiteY7" fmla="*/ 4864 h 10000"/>
              <a:gd name="connsiteX8" fmla="*/ 4369 w 10001"/>
              <a:gd name="connsiteY8" fmla="*/ 8047 h 10000"/>
              <a:gd name="connsiteX9" fmla="*/ 5097 w 10001"/>
              <a:gd name="connsiteY9" fmla="*/ 9969 h 10000"/>
              <a:gd name="connsiteX10" fmla="*/ 5506 w 10001"/>
              <a:gd name="connsiteY10" fmla="*/ 9159 h 10000"/>
              <a:gd name="connsiteX11" fmla="*/ 5954 w 10001"/>
              <a:gd name="connsiteY11" fmla="*/ 8107 h 10000"/>
              <a:gd name="connsiteX12" fmla="*/ 7297 w 10001"/>
              <a:gd name="connsiteY12" fmla="*/ 6817 h 10000"/>
              <a:gd name="connsiteX13" fmla="*/ 8581 w 10001"/>
              <a:gd name="connsiteY13" fmla="*/ 6516 h 10000"/>
              <a:gd name="connsiteX14" fmla="*/ 8806 w 10001"/>
              <a:gd name="connsiteY14" fmla="*/ 5795 h 10000"/>
              <a:gd name="connsiteX15" fmla="*/ 8825 w 10001"/>
              <a:gd name="connsiteY15" fmla="*/ 4984 h 10000"/>
              <a:gd name="connsiteX16" fmla="*/ 9104 w 10001"/>
              <a:gd name="connsiteY16" fmla="*/ 2371 h 10000"/>
              <a:gd name="connsiteX17" fmla="*/ 9980 w 10001"/>
              <a:gd name="connsiteY17" fmla="*/ 388 h 10000"/>
              <a:gd name="connsiteX18" fmla="*/ 9681 w 10001"/>
              <a:gd name="connsiteY18" fmla="*/ 29 h 10000"/>
              <a:gd name="connsiteX19" fmla="*/ 9067 w 10001"/>
              <a:gd name="connsiteY19" fmla="*/ 810 h 10000"/>
              <a:gd name="connsiteX20" fmla="*/ 8638 w 10001"/>
              <a:gd name="connsiteY20" fmla="*/ 3572 h 10000"/>
              <a:gd name="connsiteX21" fmla="*/ 8078 w 10001"/>
              <a:gd name="connsiteY21" fmla="*/ 4203 h 10000"/>
              <a:gd name="connsiteX22" fmla="*/ 6941 w 10001"/>
              <a:gd name="connsiteY22" fmla="*/ 4594 h 10000"/>
              <a:gd name="connsiteX23" fmla="*/ 6234 w 10001"/>
              <a:gd name="connsiteY23" fmla="*/ 5645 h 10000"/>
              <a:gd name="connsiteX24" fmla="*/ 6010 w 10001"/>
              <a:gd name="connsiteY24" fmla="*/ 7147 h 10000"/>
              <a:gd name="connsiteX25" fmla="*/ 5284 w 10001"/>
              <a:gd name="connsiteY25" fmla="*/ 8228 h 10000"/>
              <a:gd name="connsiteX26" fmla="*/ 3675 w 10001"/>
              <a:gd name="connsiteY26" fmla="*/ 9021 h 10000"/>
              <a:gd name="connsiteX27" fmla="*/ 1448 w 10001"/>
              <a:gd name="connsiteY27" fmla="*/ 9243 h 10000"/>
              <a:gd name="connsiteX28" fmla="*/ 160 w 10001"/>
              <a:gd name="connsiteY28" fmla="*/ 8222 h 10000"/>
              <a:gd name="connsiteX29" fmla="*/ 91 w 10001"/>
              <a:gd name="connsiteY29" fmla="*/ 6610 h 10000"/>
              <a:gd name="connsiteX30" fmla="*/ 800 w 10001"/>
              <a:gd name="connsiteY30" fmla="*/ 5448 h 10000"/>
              <a:gd name="connsiteX31" fmla="*/ 2318 w 10001"/>
              <a:gd name="connsiteY31" fmla="*/ 4846 h 10000"/>
              <a:gd name="connsiteX32" fmla="*/ 3271 w 10001"/>
              <a:gd name="connsiteY32" fmla="*/ 3283 h 10000"/>
              <a:gd name="connsiteX33" fmla="*/ 3530 w 10001"/>
              <a:gd name="connsiteY33" fmla="*/ 1440 h 10000"/>
              <a:gd name="connsiteX34" fmla="*/ 3103 w 10001"/>
              <a:gd name="connsiteY34" fmla="*/ 1109 h 10000"/>
              <a:gd name="connsiteX35" fmla="*/ 1487 w 10001"/>
              <a:gd name="connsiteY35" fmla="*/ 1111 h 10000"/>
              <a:gd name="connsiteX36" fmla="*/ 251 w 10001"/>
              <a:gd name="connsiteY36" fmla="*/ 1741 h 10000"/>
              <a:gd name="connsiteX0" fmla="*/ 158 w 10001"/>
              <a:gd name="connsiteY0" fmla="*/ 3752 h 10000"/>
              <a:gd name="connsiteX1" fmla="*/ 1163 w 10001"/>
              <a:gd name="connsiteY1" fmla="*/ 4714 h 10000"/>
              <a:gd name="connsiteX2" fmla="*/ 1667 w 10001"/>
              <a:gd name="connsiteY2" fmla="*/ 6605 h 10000"/>
              <a:gd name="connsiteX3" fmla="*/ 2725 w 10001"/>
              <a:gd name="connsiteY3" fmla="*/ 6683 h 10000"/>
              <a:gd name="connsiteX4" fmla="*/ 4279 w 10001"/>
              <a:gd name="connsiteY4" fmla="*/ 5578 h 10000"/>
              <a:gd name="connsiteX5" fmla="*/ 5284 w 10001"/>
              <a:gd name="connsiteY5" fmla="*/ 3092 h 10000"/>
              <a:gd name="connsiteX6" fmla="*/ 4909 w 10001"/>
              <a:gd name="connsiteY6" fmla="*/ 3032 h 10000"/>
              <a:gd name="connsiteX7" fmla="*/ 4052 w 10001"/>
              <a:gd name="connsiteY7" fmla="*/ 4864 h 10000"/>
              <a:gd name="connsiteX8" fmla="*/ 4369 w 10001"/>
              <a:gd name="connsiteY8" fmla="*/ 8047 h 10000"/>
              <a:gd name="connsiteX9" fmla="*/ 5097 w 10001"/>
              <a:gd name="connsiteY9" fmla="*/ 9969 h 10000"/>
              <a:gd name="connsiteX10" fmla="*/ 5506 w 10001"/>
              <a:gd name="connsiteY10" fmla="*/ 9159 h 10000"/>
              <a:gd name="connsiteX11" fmla="*/ 5954 w 10001"/>
              <a:gd name="connsiteY11" fmla="*/ 8107 h 10000"/>
              <a:gd name="connsiteX12" fmla="*/ 7297 w 10001"/>
              <a:gd name="connsiteY12" fmla="*/ 6817 h 10000"/>
              <a:gd name="connsiteX13" fmla="*/ 8581 w 10001"/>
              <a:gd name="connsiteY13" fmla="*/ 6516 h 10000"/>
              <a:gd name="connsiteX14" fmla="*/ 8806 w 10001"/>
              <a:gd name="connsiteY14" fmla="*/ 5795 h 10000"/>
              <a:gd name="connsiteX15" fmla="*/ 8825 w 10001"/>
              <a:gd name="connsiteY15" fmla="*/ 4984 h 10000"/>
              <a:gd name="connsiteX16" fmla="*/ 9104 w 10001"/>
              <a:gd name="connsiteY16" fmla="*/ 2371 h 10000"/>
              <a:gd name="connsiteX17" fmla="*/ 9980 w 10001"/>
              <a:gd name="connsiteY17" fmla="*/ 388 h 10000"/>
              <a:gd name="connsiteX18" fmla="*/ 9681 w 10001"/>
              <a:gd name="connsiteY18" fmla="*/ 29 h 10000"/>
              <a:gd name="connsiteX19" fmla="*/ 9067 w 10001"/>
              <a:gd name="connsiteY19" fmla="*/ 810 h 10000"/>
              <a:gd name="connsiteX20" fmla="*/ 8638 w 10001"/>
              <a:gd name="connsiteY20" fmla="*/ 3572 h 10000"/>
              <a:gd name="connsiteX21" fmla="*/ 8078 w 10001"/>
              <a:gd name="connsiteY21" fmla="*/ 4203 h 10000"/>
              <a:gd name="connsiteX22" fmla="*/ 6941 w 10001"/>
              <a:gd name="connsiteY22" fmla="*/ 4594 h 10000"/>
              <a:gd name="connsiteX23" fmla="*/ 6234 w 10001"/>
              <a:gd name="connsiteY23" fmla="*/ 5645 h 10000"/>
              <a:gd name="connsiteX24" fmla="*/ 6010 w 10001"/>
              <a:gd name="connsiteY24" fmla="*/ 7147 h 10000"/>
              <a:gd name="connsiteX25" fmla="*/ 5284 w 10001"/>
              <a:gd name="connsiteY25" fmla="*/ 8228 h 10000"/>
              <a:gd name="connsiteX26" fmla="*/ 3675 w 10001"/>
              <a:gd name="connsiteY26" fmla="*/ 9021 h 10000"/>
              <a:gd name="connsiteX27" fmla="*/ 1448 w 10001"/>
              <a:gd name="connsiteY27" fmla="*/ 9243 h 10000"/>
              <a:gd name="connsiteX28" fmla="*/ 160 w 10001"/>
              <a:gd name="connsiteY28" fmla="*/ 8222 h 10000"/>
              <a:gd name="connsiteX29" fmla="*/ 91 w 10001"/>
              <a:gd name="connsiteY29" fmla="*/ 6610 h 10000"/>
              <a:gd name="connsiteX30" fmla="*/ 800 w 10001"/>
              <a:gd name="connsiteY30" fmla="*/ 5448 h 10000"/>
              <a:gd name="connsiteX31" fmla="*/ 2318 w 10001"/>
              <a:gd name="connsiteY31" fmla="*/ 4846 h 10000"/>
              <a:gd name="connsiteX32" fmla="*/ 3271 w 10001"/>
              <a:gd name="connsiteY32" fmla="*/ 3283 h 10000"/>
              <a:gd name="connsiteX33" fmla="*/ 3530 w 10001"/>
              <a:gd name="connsiteY33" fmla="*/ 1440 h 10000"/>
              <a:gd name="connsiteX34" fmla="*/ 3103 w 10001"/>
              <a:gd name="connsiteY34" fmla="*/ 1109 h 10000"/>
              <a:gd name="connsiteX35" fmla="*/ 1487 w 10001"/>
              <a:gd name="connsiteY35" fmla="*/ 1111 h 10000"/>
              <a:gd name="connsiteX36" fmla="*/ 251 w 10001"/>
              <a:gd name="connsiteY36" fmla="*/ 1741 h 10000"/>
              <a:gd name="connsiteX0" fmla="*/ 158 w 10001"/>
              <a:gd name="connsiteY0" fmla="*/ 3752 h 10000"/>
              <a:gd name="connsiteX1" fmla="*/ 1163 w 10001"/>
              <a:gd name="connsiteY1" fmla="*/ 4714 h 10000"/>
              <a:gd name="connsiteX2" fmla="*/ 1667 w 10001"/>
              <a:gd name="connsiteY2" fmla="*/ 6605 h 10000"/>
              <a:gd name="connsiteX3" fmla="*/ 2725 w 10001"/>
              <a:gd name="connsiteY3" fmla="*/ 6683 h 10000"/>
              <a:gd name="connsiteX4" fmla="*/ 4279 w 10001"/>
              <a:gd name="connsiteY4" fmla="*/ 5578 h 10000"/>
              <a:gd name="connsiteX5" fmla="*/ 5284 w 10001"/>
              <a:gd name="connsiteY5" fmla="*/ 3092 h 10000"/>
              <a:gd name="connsiteX6" fmla="*/ 4909 w 10001"/>
              <a:gd name="connsiteY6" fmla="*/ 3032 h 10000"/>
              <a:gd name="connsiteX7" fmla="*/ 4052 w 10001"/>
              <a:gd name="connsiteY7" fmla="*/ 4864 h 10000"/>
              <a:gd name="connsiteX8" fmla="*/ 4369 w 10001"/>
              <a:gd name="connsiteY8" fmla="*/ 8047 h 10000"/>
              <a:gd name="connsiteX9" fmla="*/ 5097 w 10001"/>
              <a:gd name="connsiteY9" fmla="*/ 9969 h 10000"/>
              <a:gd name="connsiteX10" fmla="*/ 5506 w 10001"/>
              <a:gd name="connsiteY10" fmla="*/ 9159 h 10000"/>
              <a:gd name="connsiteX11" fmla="*/ 5954 w 10001"/>
              <a:gd name="connsiteY11" fmla="*/ 8107 h 10000"/>
              <a:gd name="connsiteX12" fmla="*/ 7297 w 10001"/>
              <a:gd name="connsiteY12" fmla="*/ 6817 h 10000"/>
              <a:gd name="connsiteX13" fmla="*/ 8581 w 10001"/>
              <a:gd name="connsiteY13" fmla="*/ 6516 h 10000"/>
              <a:gd name="connsiteX14" fmla="*/ 8806 w 10001"/>
              <a:gd name="connsiteY14" fmla="*/ 5795 h 10000"/>
              <a:gd name="connsiteX15" fmla="*/ 8825 w 10001"/>
              <a:gd name="connsiteY15" fmla="*/ 4984 h 10000"/>
              <a:gd name="connsiteX16" fmla="*/ 9104 w 10001"/>
              <a:gd name="connsiteY16" fmla="*/ 2371 h 10000"/>
              <a:gd name="connsiteX17" fmla="*/ 9980 w 10001"/>
              <a:gd name="connsiteY17" fmla="*/ 388 h 10000"/>
              <a:gd name="connsiteX18" fmla="*/ 9681 w 10001"/>
              <a:gd name="connsiteY18" fmla="*/ 29 h 10000"/>
              <a:gd name="connsiteX19" fmla="*/ 9067 w 10001"/>
              <a:gd name="connsiteY19" fmla="*/ 810 h 10000"/>
              <a:gd name="connsiteX20" fmla="*/ 8638 w 10001"/>
              <a:gd name="connsiteY20" fmla="*/ 3572 h 10000"/>
              <a:gd name="connsiteX21" fmla="*/ 8078 w 10001"/>
              <a:gd name="connsiteY21" fmla="*/ 4203 h 10000"/>
              <a:gd name="connsiteX22" fmla="*/ 6941 w 10001"/>
              <a:gd name="connsiteY22" fmla="*/ 4594 h 10000"/>
              <a:gd name="connsiteX23" fmla="*/ 6234 w 10001"/>
              <a:gd name="connsiteY23" fmla="*/ 5645 h 10000"/>
              <a:gd name="connsiteX24" fmla="*/ 6010 w 10001"/>
              <a:gd name="connsiteY24" fmla="*/ 7147 h 10000"/>
              <a:gd name="connsiteX25" fmla="*/ 5284 w 10001"/>
              <a:gd name="connsiteY25" fmla="*/ 8228 h 10000"/>
              <a:gd name="connsiteX26" fmla="*/ 3675 w 10001"/>
              <a:gd name="connsiteY26" fmla="*/ 9021 h 10000"/>
              <a:gd name="connsiteX27" fmla="*/ 1448 w 10001"/>
              <a:gd name="connsiteY27" fmla="*/ 9243 h 10000"/>
              <a:gd name="connsiteX28" fmla="*/ 160 w 10001"/>
              <a:gd name="connsiteY28" fmla="*/ 8222 h 10000"/>
              <a:gd name="connsiteX29" fmla="*/ 91 w 10001"/>
              <a:gd name="connsiteY29" fmla="*/ 6610 h 10000"/>
              <a:gd name="connsiteX30" fmla="*/ 800 w 10001"/>
              <a:gd name="connsiteY30" fmla="*/ 5448 h 10000"/>
              <a:gd name="connsiteX31" fmla="*/ 2318 w 10001"/>
              <a:gd name="connsiteY31" fmla="*/ 4846 h 10000"/>
              <a:gd name="connsiteX32" fmla="*/ 3271 w 10001"/>
              <a:gd name="connsiteY32" fmla="*/ 3283 h 10000"/>
              <a:gd name="connsiteX33" fmla="*/ 3530 w 10001"/>
              <a:gd name="connsiteY33" fmla="*/ 1440 h 10000"/>
              <a:gd name="connsiteX34" fmla="*/ 3103 w 10001"/>
              <a:gd name="connsiteY34" fmla="*/ 1109 h 10000"/>
              <a:gd name="connsiteX35" fmla="*/ 1487 w 10001"/>
              <a:gd name="connsiteY35" fmla="*/ 1111 h 10000"/>
              <a:gd name="connsiteX36" fmla="*/ 251 w 10001"/>
              <a:gd name="connsiteY36" fmla="*/ 1741 h 10000"/>
              <a:gd name="connsiteX0" fmla="*/ 158 w 10001"/>
              <a:gd name="connsiteY0" fmla="*/ 3752 h 10000"/>
              <a:gd name="connsiteX1" fmla="*/ 1163 w 10001"/>
              <a:gd name="connsiteY1" fmla="*/ 4714 h 10000"/>
              <a:gd name="connsiteX2" fmla="*/ 1667 w 10001"/>
              <a:gd name="connsiteY2" fmla="*/ 6605 h 10000"/>
              <a:gd name="connsiteX3" fmla="*/ 2725 w 10001"/>
              <a:gd name="connsiteY3" fmla="*/ 6683 h 10000"/>
              <a:gd name="connsiteX4" fmla="*/ 4279 w 10001"/>
              <a:gd name="connsiteY4" fmla="*/ 5578 h 10000"/>
              <a:gd name="connsiteX5" fmla="*/ 5284 w 10001"/>
              <a:gd name="connsiteY5" fmla="*/ 3092 h 10000"/>
              <a:gd name="connsiteX6" fmla="*/ 4909 w 10001"/>
              <a:gd name="connsiteY6" fmla="*/ 3032 h 10000"/>
              <a:gd name="connsiteX7" fmla="*/ 4052 w 10001"/>
              <a:gd name="connsiteY7" fmla="*/ 4864 h 10000"/>
              <a:gd name="connsiteX8" fmla="*/ 4369 w 10001"/>
              <a:gd name="connsiteY8" fmla="*/ 8047 h 10000"/>
              <a:gd name="connsiteX9" fmla="*/ 5097 w 10001"/>
              <a:gd name="connsiteY9" fmla="*/ 9969 h 10000"/>
              <a:gd name="connsiteX10" fmla="*/ 5506 w 10001"/>
              <a:gd name="connsiteY10" fmla="*/ 9159 h 10000"/>
              <a:gd name="connsiteX11" fmla="*/ 5954 w 10001"/>
              <a:gd name="connsiteY11" fmla="*/ 8107 h 10000"/>
              <a:gd name="connsiteX12" fmla="*/ 7297 w 10001"/>
              <a:gd name="connsiteY12" fmla="*/ 6817 h 10000"/>
              <a:gd name="connsiteX13" fmla="*/ 8581 w 10001"/>
              <a:gd name="connsiteY13" fmla="*/ 6516 h 10000"/>
              <a:gd name="connsiteX14" fmla="*/ 8806 w 10001"/>
              <a:gd name="connsiteY14" fmla="*/ 5795 h 10000"/>
              <a:gd name="connsiteX15" fmla="*/ 8825 w 10001"/>
              <a:gd name="connsiteY15" fmla="*/ 4984 h 10000"/>
              <a:gd name="connsiteX16" fmla="*/ 9104 w 10001"/>
              <a:gd name="connsiteY16" fmla="*/ 2371 h 10000"/>
              <a:gd name="connsiteX17" fmla="*/ 9980 w 10001"/>
              <a:gd name="connsiteY17" fmla="*/ 388 h 10000"/>
              <a:gd name="connsiteX18" fmla="*/ 9681 w 10001"/>
              <a:gd name="connsiteY18" fmla="*/ 29 h 10000"/>
              <a:gd name="connsiteX19" fmla="*/ 9067 w 10001"/>
              <a:gd name="connsiteY19" fmla="*/ 810 h 10000"/>
              <a:gd name="connsiteX20" fmla="*/ 8638 w 10001"/>
              <a:gd name="connsiteY20" fmla="*/ 3572 h 10000"/>
              <a:gd name="connsiteX21" fmla="*/ 8078 w 10001"/>
              <a:gd name="connsiteY21" fmla="*/ 4203 h 10000"/>
              <a:gd name="connsiteX22" fmla="*/ 6941 w 10001"/>
              <a:gd name="connsiteY22" fmla="*/ 4594 h 10000"/>
              <a:gd name="connsiteX23" fmla="*/ 6234 w 10001"/>
              <a:gd name="connsiteY23" fmla="*/ 5645 h 10000"/>
              <a:gd name="connsiteX24" fmla="*/ 6010 w 10001"/>
              <a:gd name="connsiteY24" fmla="*/ 7147 h 10000"/>
              <a:gd name="connsiteX25" fmla="*/ 5284 w 10001"/>
              <a:gd name="connsiteY25" fmla="*/ 8228 h 10000"/>
              <a:gd name="connsiteX26" fmla="*/ 3675 w 10001"/>
              <a:gd name="connsiteY26" fmla="*/ 9021 h 10000"/>
              <a:gd name="connsiteX27" fmla="*/ 1448 w 10001"/>
              <a:gd name="connsiteY27" fmla="*/ 9243 h 10000"/>
              <a:gd name="connsiteX28" fmla="*/ 160 w 10001"/>
              <a:gd name="connsiteY28" fmla="*/ 8222 h 10000"/>
              <a:gd name="connsiteX29" fmla="*/ 91 w 10001"/>
              <a:gd name="connsiteY29" fmla="*/ 6610 h 10000"/>
              <a:gd name="connsiteX30" fmla="*/ 800 w 10001"/>
              <a:gd name="connsiteY30" fmla="*/ 5448 h 10000"/>
              <a:gd name="connsiteX31" fmla="*/ 2318 w 10001"/>
              <a:gd name="connsiteY31" fmla="*/ 4846 h 10000"/>
              <a:gd name="connsiteX32" fmla="*/ 3271 w 10001"/>
              <a:gd name="connsiteY32" fmla="*/ 3283 h 10000"/>
              <a:gd name="connsiteX33" fmla="*/ 3103 w 10001"/>
              <a:gd name="connsiteY33" fmla="*/ 1109 h 10000"/>
              <a:gd name="connsiteX34" fmla="*/ 1487 w 10001"/>
              <a:gd name="connsiteY34" fmla="*/ 1111 h 10000"/>
              <a:gd name="connsiteX35" fmla="*/ 251 w 10001"/>
              <a:gd name="connsiteY35" fmla="*/ 1741 h 10000"/>
              <a:gd name="connsiteX0" fmla="*/ 158 w 10001"/>
              <a:gd name="connsiteY0" fmla="*/ 3752 h 10000"/>
              <a:gd name="connsiteX1" fmla="*/ 1163 w 10001"/>
              <a:gd name="connsiteY1" fmla="*/ 4714 h 10000"/>
              <a:gd name="connsiteX2" fmla="*/ 1667 w 10001"/>
              <a:gd name="connsiteY2" fmla="*/ 6605 h 10000"/>
              <a:gd name="connsiteX3" fmla="*/ 2725 w 10001"/>
              <a:gd name="connsiteY3" fmla="*/ 6683 h 10000"/>
              <a:gd name="connsiteX4" fmla="*/ 4279 w 10001"/>
              <a:gd name="connsiteY4" fmla="*/ 5578 h 10000"/>
              <a:gd name="connsiteX5" fmla="*/ 5284 w 10001"/>
              <a:gd name="connsiteY5" fmla="*/ 3092 h 10000"/>
              <a:gd name="connsiteX6" fmla="*/ 4909 w 10001"/>
              <a:gd name="connsiteY6" fmla="*/ 3032 h 10000"/>
              <a:gd name="connsiteX7" fmla="*/ 4052 w 10001"/>
              <a:gd name="connsiteY7" fmla="*/ 4864 h 10000"/>
              <a:gd name="connsiteX8" fmla="*/ 4369 w 10001"/>
              <a:gd name="connsiteY8" fmla="*/ 8047 h 10000"/>
              <a:gd name="connsiteX9" fmla="*/ 5097 w 10001"/>
              <a:gd name="connsiteY9" fmla="*/ 9969 h 10000"/>
              <a:gd name="connsiteX10" fmla="*/ 5506 w 10001"/>
              <a:gd name="connsiteY10" fmla="*/ 9159 h 10000"/>
              <a:gd name="connsiteX11" fmla="*/ 5954 w 10001"/>
              <a:gd name="connsiteY11" fmla="*/ 8107 h 10000"/>
              <a:gd name="connsiteX12" fmla="*/ 7297 w 10001"/>
              <a:gd name="connsiteY12" fmla="*/ 6817 h 10000"/>
              <a:gd name="connsiteX13" fmla="*/ 8581 w 10001"/>
              <a:gd name="connsiteY13" fmla="*/ 6516 h 10000"/>
              <a:gd name="connsiteX14" fmla="*/ 8806 w 10001"/>
              <a:gd name="connsiteY14" fmla="*/ 5795 h 10000"/>
              <a:gd name="connsiteX15" fmla="*/ 8825 w 10001"/>
              <a:gd name="connsiteY15" fmla="*/ 4984 h 10000"/>
              <a:gd name="connsiteX16" fmla="*/ 9104 w 10001"/>
              <a:gd name="connsiteY16" fmla="*/ 2371 h 10000"/>
              <a:gd name="connsiteX17" fmla="*/ 9980 w 10001"/>
              <a:gd name="connsiteY17" fmla="*/ 388 h 10000"/>
              <a:gd name="connsiteX18" fmla="*/ 9681 w 10001"/>
              <a:gd name="connsiteY18" fmla="*/ 29 h 10000"/>
              <a:gd name="connsiteX19" fmla="*/ 9067 w 10001"/>
              <a:gd name="connsiteY19" fmla="*/ 810 h 10000"/>
              <a:gd name="connsiteX20" fmla="*/ 8638 w 10001"/>
              <a:gd name="connsiteY20" fmla="*/ 3572 h 10000"/>
              <a:gd name="connsiteX21" fmla="*/ 8078 w 10001"/>
              <a:gd name="connsiteY21" fmla="*/ 4203 h 10000"/>
              <a:gd name="connsiteX22" fmla="*/ 6941 w 10001"/>
              <a:gd name="connsiteY22" fmla="*/ 4594 h 10000"/>
              <a:gd name="connsiteX23" fmla="*/ 6234 w 10001"/>
              <a:gd name="connsiteY23" fmla="*/ 5645 h 10000"/>
              <a:gd name="connsiteX24" fmla="*/ 6010 w 10001"/>
              <a:gd name="connsiteY24" fmla="*/ 7147 h 10000"/>
              <a:gd name="connsiteX25" fmla="*/ 5284 w 10001"/>
              <a:gd name="connsiteY25" fmla="*/ 8228 h 10000"/>
              <a:gd name="connsiteX26" fmla="*/ 3675 w 10001"/>
              <a:gd name="connsiteY26" fmla="*/ 9021 h 10000"/>
              <a:gd name="connsiteX27" fmla="*/ 1448 w 10001"/>
              <a:gd name="connsiteY27" fmla="*/ 9243 h 10000"/>
              <a:gd name="connsiteX28" fmla="*/ 160 w 10001"/>
              <a:gd name="connsiteY28" fmla="*/ 8222 h 10000"/>
              <a:gd name="connsiteX29" fmla="*/ 91 w 10001"/>
              <a:gd name="connsiteY29" fmla="*/ 6610 h 10000"/>
              <a:gd name="connsiteX30" fmla="*/ 800 w 10001"/>
              <a:gd name="connsiteY30" fmla="*/ 5448 h 10000"/>
              <a:gd name="connsiteX31" fmla="*/ 2318 w 10001"/>
              <a:gd name="connsiteY31" fmla="*/ 4846 h 10000"/>
              <a:gd name="connsiteX32" fmla="*/ 3271 w 10001"/>
              <a:gd name="connsiteY32" fmla="*/ 3283 h 10000"/>
              <a:gd name="connsiteX33" fmla="*/ 3411 w 10001"/>
              <a:gd name="connsiteY33" fmla="*/ 1139 h 10000"/>
              <a:gd name="connsiteX34" fmla="*/ 1487 w 10001"/>
              <a:gd name="connsiteY34" fmla="*/ 1111 h 10000"/>
              <a:gd name="connsiteX35" fmla="*/ 251 w 10001"/>
              <a:gd name="connsiteY35" fmla="*/ 1741 h 10000"/>
              <a:gd name="connsiteX0" fmla="*/ 158 w 10001"/>
              <a:gd name="connsiteY0" fmla="*/ 3752 h 10000"/>
              <a:gd name="connsiteX1" fmla="*/ 1163 w 10001"/>
              <a:gd name="connsiteY1" fmla="*/ 4714 h 10000"/>
              <a:gd name="connsiteX2" fmla="*/ 1667 w 10001"/>
              <a:gd name="connsiteY2" fmla="*/ 6605 h 10000"/>
              <a:gd name="connsiteX3" fmla="*/ 2725 w 10001"/>
              <a:gd name="connsiteY3" fmla="*/ 6683 h 10000"/>
              <a:gd name="connsiteX4" fmla="*/ 4279 w 10001"/>
              <a:gd name="connsiteY4" fmla="*/ 5578 h 10000"/>
              <a:gd name="connsiteX5" fmla="*/ 5284 w 10001"/>
              <a:gd name="connsiteY5" fmla="*/ 3092 h 10000"/>
              <a:gd name="connsiteX6" fmla="*/ 4909 w 10001"/>
              <a:gd name="connsiteY6" fmla="*/ 3032 h 10000"/>
              <a:gd name="connsiteX7" fmla="*/ 4052 w 10001"/>
              <a:gd name="connsiteY7" fmla="*/ 4864 h 10000"/>
              <a:gd name="connsiteX8" fmla="*/ 4369 w 10001"/>
              <a:gd name="connsiteY8" fmla="*/ 8047 h 10000"/>
              <a:gd name="connsiteX9" fmla="*/ 5097 w 10001"/>
              <a:gd name="connsiteY9" fmla="*/ 9969 h 10000"/>
              <a:gd name="connsiteX10" fmla="*/ 5506 w 10001"/>
              <a:gd name="connsiteY10" fmla="*/ 9159 h 10000"/>
              <a:gd name="connsiteX11" fmla="*/ 5954 w 10001"/>
              <a:gd name="connsiteY11" fmla="*/ 8107 h 10000"/>
              <a:gd name="connsiteX12" fmla="*/ 7297 w 10001"/>
              <a:gd name="connsiteY12" fmla="*/ 6817 h 10000"/>
              <a:gd name="connsiteX13" fmla="*/ 8581 w 10001"/>
              <a:gd name="connsiteY13" fmla="*/ 6516 h 10000"/>
              <a:gd name="connsiteX14" fmla="*/ 8806 w 10001"/>
              <a:gd name="connsiteY14" fmla="*/ 5795 h 10000"/>
              <a:gd name="connsiteX15" fmla="*/ 8825 w 10001"/>
              <a:gd name="connsiteY15" fmla="*/ 4984 h 10000"/>
              <a:gd name="connsiteX16" fmla="*/ 9104 w 10001"/>
              <a:gd name="connsiteY16" fmla="*/ 2371 h 10000"/>
              <a:gd name="connsiteX17" fmla="*/ 9980 w 10001"/>
              <a:gd name="connsiteY17" fmla="*/ 388 h 10000"/>
              <a:gd name="connsiteX18" fmla="*/ 9681 w 10001"/>
              <a:gd name="connsiteY18" fmla="*/ 29 h 10000"/>
              <a:gd name="connsiteX19" fmla="*/ 9067 w 10001"/>
              <a:gd name="connsiteY19" fmla="*/ 810 h 10000"/>
              <a:gd name="connsiteX20" fmla="*/ 8638 w 10001"/>
              <a:gd name="connsiteY20" fmla="*/ 3572 h 10000"/>
              <a:gd name="connsiteX21" fmla="*/ 8078 w 10001"/>
              <a:gd name="connsiteY21" fmla="*/ 4203 h 10000"/>
              <a:gd name="connsiteX22" fmla="*/ 6941 w 10001"/>
              <a:gd name="connsiteY22" fmla="*/ 4594 h 10000"/>
              <a:gd name="connsiteX23" fmla="*/ 6234 w 10001"/>
              <a:gd name="connsiteY23" fmla="*/ 5645 h 10000"/>
              <a:gd name="connsiteX24" fmla="*/ 6010 w 10001"/>
              <a:gd name="connsiteY24" fmla="*/ 7147 h 10000"/>
              <a:gd name="connsiteX25" fmla="*/ 5284 w 10001"/>
              <a:gd name="connsiteY25" fmla="*/ 8228 h 10000"/>
              <a:gd name="connsiteX26" fmla="*/ 3675 w 10001"/>
              <a:gd name="connsiteY26" fmla="*/ 9021 h 10000"/>
              <a:gd name="connsiteX27" fmla="*/ 1448 w 10001"/>
              <a:gd name="connsiteY27" fmla="*/ 9243 h 10000"/>
              <a:gd name="connsiteX28" fmla="*/ 160 w 10001"/>
              <a:gd name="connsiteY28" fmla="*/ 8222 h 10000"/>
              <a:gd name="connsiteX29" fmla="*/ 91 w 10001"/>
              <a:gd name="connsiteY29" fmla="*/ 6610 h 10000"/>
              <a:gd name="connsiteX30" fmla="*/ 800 w 10001"/>
              <a:gd name="connsiteY30" fmla="*/ 5448 h 10000"/>
              <a:gd name="connsiteX31" fmla="*/ 2318 w 10001"/>
              <a:gd name="connsiteY31" fmla="*/ 4846 h 10000"/>
              <a:gd name="connsiteX32" fmla="*/ 3271 w 10001"/>
              <a:gd name="connsiteY32" fmla="*/ 3283 h 10000"/>
              <a:gd name="connsiteX33" fmla="*/ 3411 w 10001"/>
              <a:gd name="connsiteY33" fmla="*/ 1139 h 10000"/>
              <a:gd name="connsiteX34" fmla="*/ 1487 w 10001"/>
              <a:gd name="connsiteY34" fmla="*/ 1111 h 10000"/>
              <a:gd name="connsiteX35" fmla="*/ 251 w 10001"/>
              <a:gd name="connsiteY35" fmla="*/ 1741 h 10000"/>
              <a:gd name="connsiteX0" fmla="*/ 158 w 10001"/>
              <a:gd name="connsiteY0" fmla="*/ 3752 h 10000"/>
              <a:gd name="connsiteX1" fmla="*/ 1163 w 10001"/>
              <a:gd name="connsiteY1" fmla="*/ 4714 h 10000"/>
              <a:gd name="connsiteX2" fmla="*/ 1667 w 10001"/>
              <a:gd name="connsiteY2" fmla="*/ 6605 h 10000"/>
              <a:gd name="connsiteX3" fmla="*/ 2725 w 10001"/>
              <a:gd name="connsiteY3" fmla="*/ 6683 h 10000"/>
              <a:gd name="connsiteX4" fmla="*/ 4279 w 10001"/>
              <a:gd name="connsiteY4" fmla="*/ 5578 h 10000"/>
              <a:gd name="connsiteX5" fmla="*/ 4909 w 10001"/>
              <a:gd name="connsiteY5" fmla="*/ 3032 h 10000"/>
              <a:gd name="connsiteX6" fmla="*/ 4052 w 10001"/>
              <a:gd name="connsiteY6" fmla="*/ 4864 h 10000"/>
              <a:gd name="connsiteX7" fmla="*/ 4369 w 10001"/>
              <a:gd name="connsiteY7" fmla="*/ 8047 h 10000"/>
              <a:gd name="connsiteX8" fmla="*/ 5097 w 10001"/>
              <a:gd name="connsiteY8" fmla="*/ 9969 h 10000"/>
              <a:gd name="connsiteX9" fmla="*/ 5506 w 10001"/>
              <a:gd name="connsiteY9" fmla="*/ 9159 h 10000"/>
              <a:gd name="connsiteX10" fmla="*/ 5954 w 10001"/>
              <a:gd name="connsiteY10" fmla="*/ 8107 h 10000"/>
              <a:gd name="connsiteX11" fmla="*/ 7297 w 10001"/>
              <a:gd name="connsiteY11" fmla="*/ 6817 h 10000"/>
              <a:gd name="connsiteX12" fmla="*/ 8581 w 10001"/>
              <a:gd name="connsiteY12" fmla="*/ 6516 h 10000"/>
              <a:gd name="connsiteX13" fmla="*/ 8806 w 10001"/>
              <a:gd name="connsiteY13" fmla="*/ 5795 h 10000"/>
              <a:gd name="connsiteX14" fmla="*/ 8825 w 10001"/>
              <a:gd name="connsiteY14" fmla="*/ 4984 h 10000"/>
              <a:gd name="connsiteX15" fmla="*/ 9104 w 10001"/>
              <a:gd name="connsiteY15" fmla="*/ 2371 h 10000"/>
              <a:gd name="connsiteX16" fmla="*/ 9980 w 10001"/>
              <a:gd name="connsiteY16" fmla="*/ 388 h 10000"/>
              <a:gd name="connsiteX17" fmla="*/ 9681 w 10001"/>
              <a:gd name="connsiteY17" fmla="*/ 29 h 10000"/>
              <a:gd name="connsiteX18" fmla="*/ 9067 w 10001"/>
              <a:gd name="connsiteY18" fmla="*/ 810 h 10000"/>
              <a:gd name="connsiteX19" fmla="*/ 8638 w 10001"/>
              <a:gd name="connsiteY19" fmla="*/ 3572 h 10000"/>
              <a:gd name="connsiteX20" fmla="*/ 8078 w 10001"/>
              <a:gd name="connsiteY20" fmla="*/ 4203 h 10000"/>
              <a:gd name="connsiteX21" fmla="*/ 6941 w 10001"/>
              <a:gd name="connsiteY21" fmla="*/ 4594 h 10000"/>
              <a:gd name="connsiteX22" fmla="*/ 6234 w 10001"/>
              <a:gd name="connsiteY22" fmla="*/ 5645 h 10000"/>
              <a:gd name="connsiteX23" fmla="*/ 6010 w 10001"/>
              <a:gd name="connsiteY23" fmla="*/ 7147 h 10000"/>
              <a:gd name="connsiteX24" fmla="*/ 5284 w 10001"/>
              <a:gd name="connsiteY24" fmla="*/ 8228 h 10000"/>
              <a:gd name="connsiteX25" fmla="*/ 3675 w 10001"/>
              <a:gd name="connsiteY25" fmla="*/ 9021 h 10000"/>
              <a:gd name="connsiteX26" fmla="*/ 1448 w 10001"/>
              <a:gd name="connsiteY26" fmla="*/ 9243 h 10000"/>
              <a:gd name="connsiteX27" fmla="*/ 160 w 10001"/>
              <a:gd name="connsiteY27" fmla="*/ 8222 h 10000"/>
              <a:gd name="connsiteX28" fmla="*/ 91 w 10001"/>
              <a:gd name="connsiteY28" fmla="*/ 6610 h 10000"/>
              <a:gd name="connsiteX29" fmla="*/ 800 w 10001"/>
              <a:gd name="connsiteY29" fmla="*/ 5448 h 10000"/>
              <a:gd name="connsiteX30" fmla="*/ 2318 w 10001"/>
              <a:gd name="connsiteY30" fmla="*/ 4846 h 10000"/>
              <a:gd name="connsiteX31" fmla="*/ 3271 w 10001"/>
              <a:gd name="connsiteY31" fmla="*/ 3283 h 10000"/>
              <a:gd name="connsiteX32" fmla="*/ 3411 w 10001"/>
              <a:gd name="connsiteY32" fmla="*/ 1139 h 10000"/>
              <a:gd name="connsiteX33" fmla="*/ 1487 w 10001"/>
              <a:gd name="connsiteY33" fmla="*/ 1111 h 10000"/>
              <a:gd name="connsiteX34" fmla="*/ 251 w 10001"/>
              <a:gd name="connsiteY34" fmla="*/ 1741 h 10000"/>
              <a:gd name="connsiteX0" fmla="*/ 158 w 10001"/>
              <a:gd name="connsiteY0" fmla="*/ 3752 h 10000"/>
              <a:gd name="connsiteX1" fmla="*/ 1163 w 10001"/>
              <a:gd name="connsiteY1" fmla="*/ 4714 h 10000"/>
              <a:gd name="connsiteX2" fmla="*/ 1667 w 10001"/>
              <a:gd name="connsiteY2" fmla="*/ 6605 h 10000"/>
              <a:gd name="connsiteX3" fmla="*/ 2725 w 10001"/>
              <a:gd name="connsiteY3" fmla="*/ 6683 h 10000"/>
              <a:gd name="connsiteX4" fmla="*/ 4279 w 10001"/>
              <a:gd name="connsiteY4" fmla="*/ 5578 h 10000"/>
              <a:gd name="connsiteX5" fmla="*/ 4909 w 10001"/>
              <a:gd name="connsiteY5" fmla="*/ 3032 h 10000"/>
              <a:gd name="connsiteX6" fmla="*/ 4052 w 10001"/>
              <a:gd name="connsiteY6" fmla="*/ 4864 h 10000"/>
              <a:gd name="connsiteX7" fmla="*/ 4369 w 10001"/>
              <a:gd name="connsiteY7" fmla="*/ 8047 h 10000"/>
              <a:gd name="connsiteX8" fmla="*/ 5097 w 10001"/>
              <a:gd name="connsiteY8" fmla="*/ 9969 h 10000"/>
              <a:gd name="connsiteX9" fmla="*/ 5506 w 10001"/>
              <a:gd name="connsiteY9" fmla="*/ 9159 h 10000"/>
              <a:gd name="connsiteX10" fmla="*/ 5954 w 10001"/>
              <a:gd name="connsiteY10" fmla="*/ 8107 h 10000"/>
              <a:gd name="connsiteX11" fmla="*/ 7297 w 10001"/>
              <a:gd name="connsiteY11" fmla="*/ 6817 h 10000"/>
              <a:gd name="connsiteX12" fmla="*/ 8581 w 10001"/>
              <a:gd name="connsiteY12" fmla="*/ 6516 h 10000"/>
              <a:gd name="connsiteX13" fmla="*/ 8806 w 10001"/>
              <a:gd name="connsiteY13" fmla="*/ 5795 h 10000"/>
              <a:gd name="connsiteX14" fmla="*/ 8825 w 10001"/>
              <a:gd name="connsiteY14" fmla="*/ 4984 h 10000"/>
              <a:gd name="connsiteX15" fmla="*/ 9104 w 10001"/>
              <a:gd name="connsiteY15" fmla="*/ 2371 h 10000"/>
              <a:gd name="connsiteX16" fmla="*/ 9980 w 10001"/>
              <a:gd name="connsiteY16" fmla="*/ 388 h 10000"/>
              <a:gd name="connsiteX17" fmla="*/ 9681 w 10001"/>
              <a:gd name="connsiteY17" fmla="*/ 29 h 10000"/>
              <a:gd name="connsiteX18" fmla="*/ 9067 w 10001"/>
              <a:gd name="connsiteY18" fmla="*/ 810 h 10000"/>
              <a:gd name="connsiteX19" fmla="*/ 8638 w 10001"/>
              <a:gd name="connsiteY19" fmla="*/ 3572 h 10000"/>
              <a:gd name="connsiteX20" fmla="*/ 8078 w 10001"/>
              <a:gd name="connsiteY20" fmla="*/ 4203 h 10000"/>
              <a:gd name="connsiteX21" fmla="*/ 6941 w 10001"/>
              <a:gd name="connsiteY21" fmla="*/ 4594 h 10000"/>
              <a:gd name="connsiteX22" fmla="*/ 6234 w 10001"/>
              <a:gd name="connsiteY22" fmla="*/ 5645 h 10000"/>
              <a:gd name="connsiteX23" fmla="*/ 6010 w 10001"/>
              <a:gd name="connsiteY23" fmla="*/ 7147 h 10000"/>
              <a:gd name="connsiteX24" fmla="*/ 5284 w 10001"/>
              <a:gd name="connsiteY24" fmla="*/ 8228 h 10000"/>
              <a:gd name="connsiteX25" fmla="*/ 3675 w 10001"/>
              <a:gd name="connsiteY25" fmla="*/ 9021 h 10000"/>
              <a:gd name="connsiteX26" fmla="*/ 1448 w 10001"/>
              <a:gd name="connsiteY26" fmla="*/ 9243 h 10000"/>
              <a:gd name="connsiteX27" fmla="*/ 160 w 10001"/>
              <a:gd name="connsiteY27" fmla="*/ 8222 h 10000"/>
              <a:gd name="connsiteX28" fmla="*/ 91 w 10001"/>
              <a:gd name="connsiteY28" fmla="*/ 6610 h 10000"/>
              <a:gd name="connsiteX29" fmla="*/ 800 w 10001"/>
              <a:gd name="connsiteY29" fmla="*/ 5448 h 10000"/>
              <a:gd name="connsiteX30" fmla="*/ 2318 w 10001"/>
              <a:gd name="connsiteY30" fmla="*/ 4846 h 10000"/>
              <a:gd name="connsiteX31" fmla="*/ 3271 w 10001"/>
              <a:gd name="connsiteY31" fmla="*/ 3283 h 10000"/>
              <a:gd name="connsiteX32" fmla="*/ 3411 w 10001"/>
              <a:gd name="connsiteY32" fmla="*/ 1139 h 10000"/>
              <a:gd name="connsiteX33" fmla="*/ 1487 w 10001"/>
              <a:gd name="connsiteY33" fmla="*/ 1111 h 10000"/>
              <a:gd name="connsiteX34" fmla="*/ 251 w 10001"/>
              <a:gd name="connsiteY34" fmla="*/ 1741 h 10000"/>
              <a:gd name="connsiteX0" fmla="*/ 158 w 10001"/>
              <a:gd name="connsiteY0" fmla="*/ 3752 h 10000"/>
              <a:gd name="connsiteX1" fmla="*/ 1163 w 10001"/>
              <a:gd name="connsiteY1" fmla="*/ 4714 h 10000"/>
              <a:gd name="connsiteX2" fmla="*/ 1667 w 10001"/>
              <a:gd name="connsiteY2" fmla="*/ 6605 h 10000"/>
              <a:gd name="connsiteX3" fmla="*/ 2725 w 10001"/>
              <a:gd name="connsiteY3" fmla="*/ 6683 h 10000"/>
              <a:gd name="connsiteX4" fmla="*/ 4279 w 10001"/>
              <a:gd name="connsiteY4" fmla="*/ 5578 h 10000"/>
              <a:gd name="connsiteX5" fmla="*/ 4909 w 10001"/>
              <a:gd name="connsiteY5" fmla="*/ 3032 h 10000"/>
              <a:gd name="connsiteX6" fmla="*/ 4052 w 10001"/>
              <a:gd name="connsiteY6" fmla="*/ 4864 h 10000"/>
              <a:gd name="connsiteX7" fmla="*/ 4369 w 10001"/>
              <a:gd name="connsiteY7" fmla="*/ 8047 h 10000"/>
              <a:gd name="connsiteX8" fmla="*/ 5097 w 10001"/>
              <a:gd name="connsiteY8" fmla="*/ 9969 h 10000"/>
              <a:gd name="connsiteX9" fmla="*/ 5506 w 10001"/>
              <a:gd name="connsiteY9" fmla="*/ 9159 h 10000"/>
              <a:gd name="connsiteX10" fmla="*/ 5954 w 10001"/>
              <a:gd name="connsiteY10" fmla="*/ 8107 h 10000"/>
              <a:gd name="connsiteX11" fmla="*/ 7297 w 10001"/>
              <a:gd name="connsiteY11" fmla="*/ 6817 h 10000"/>
              <a:gd name="connsiteX12" fmla="*/ 8581 w 10001"/>
              <a:gd name="connsiteY12" fmla="*/ 6516 h 10000"/>
              <a:gd name="connsiteX13" fmla="*/ 8806 w 10001"/>
              <a:gd name="connsiteY13" fmla="*/ 5795 h 10000"/>
              <a:gd name="connsiteX14" fmla="*/ 8825 w 10001"/>
              <a:gd name="connsiteY14" fmla="*/ 4984 h 10000"/>
              <a:gd name="connsiteX15" fmla="*/ 9104 w 10001"/>
              <a:gd name="connsiteY15" fmla="*/ 2371 h 10000"/>
              <a:gd name="connsiteX16" fmla="*/ 9980 w 10001"/>
              <a:gd name="connsiteY16" fmla="*/ 388 h 10000"/>
              <a:gd name="connsiteX17" fmla="*/ 9681 w 10001"/>
              <a:gd name="connsiteY17" fmla="*/ 29 h 10000"/>
              <a:gd name="connsiteX18" fmla="*/ 9067 w 10001"/>
              <a:gd name="connsiteY18" fmla="*/ 810 h 10000"/>
              <a:gd name="connsiteX19" fmla="*/ 8638 w 10001"/>
              <a:gd name="connsiteY19" fmla="*/ 3572 h 10000"/>
              <a:gd name="connsiteX20" fmla="*/ 8078 w 10001"/>
              <a:gd name="connsiteY20" fmla="*/ 4203 h 10000"/>
              <a:gd name="connsiteX21" fmla="*/ 6941 w 10001"/>
              <a:gd name="connsiteY21" fmla="*/ 4594 h 10000"/>
              <a:gd name="connsiteX22" fmla="*/ 6234 w 10001"/>
              <a:gd name="connsiteY22" fmla="*/ 5645 h 10000"/>
              <a:gd name="connsiteX23" fmla="*/ 6010 w 10001"/>
              <a:gd name="connsiteY23" fmla="*/ 7147 h 10000"/>
              <a:gd name="connsiteX24" fmla="*/ 5284 w 10001"/>
              <a:gd name="connsiteY24" fmla="*/ 8228 h 10000"/>
              <a:gd name="connsiteX25" fmla="*/ 3675 w 10001"/>
              <a:gd name="connsiteY25" fmla="*/ 9021 h 10000"/>
              <a:gd name="connsiteX26" fmla="*/ 1448 w 10001"/>
              <a:gd name="connsiteY26" fmla="*/ 9243 h 10000"/>
              <a:gd name="connsiteX27" fmla="*/ 160 w 10001"/>
              <a:gd name="connsiteY27" fmla="*/ 8222 h 10000"/>
              <a:gd name="connsiteX28" fmla="*/ 91 w 10001"/>
              <a:gd name="connsiteY28" fmla="*/ 6610 h 10000"/>
              <a:gd name="connsiteX29" fmla="*/ 800 w 10001"/>
              <a:gd name="connsiteY29" fmla="*/ 5448 h 10000"/>
              <a:gd name="connsiteX30" fmla="*/ 2318 w 10001"/>
              <a:gd name="connsiteY30" fmla="*/ 4846 h 10000"/>
              <a:gd name="connsiteX31" fmla="*/ 3271 w 10001"/>
              <a:gd name="connsiteY31" fmla="*/ 3283 h 10000"/>
              <a:gd name="connsiteX32" fmla="*/ 3411 w 10001"/>
              <a:gd name="connsiteY32" fmla="*/ 1139 h 10000"/>
              <a:gd name="connsiteX33" fmla="*/ 1487 w 10001"/>
              <a:gd name="connsiteY33" fmla="*/ 1111 h 10000"/>
              <a:gd name="connsiteX34" fmla="*/ 251 w 10001"/>
              <a:gd name="connsiteY34" fmla="*/ 1741 h 10000"/>
              <a:gd name="connsiteX0" fmla="*/ 158 w 10001"/>
              <a:gd name="connsiteY0" fmla="*/ 3752 h 10000"/>
              <a:gd name="connsiteX1" fmla="*/ 1163 w 10001"/>
              <a:gd name="connsiteY1" fmla="*/ 4714 h 10000"/>
              <a:gd name="connsiteX2" fmla="*/ 1667 w 10001"/>
              <a:gd name="connsiteY2" fmla="*/ 6605 h 10000"/>
              <a:gd name="connsiteX3" fmla="*/ 2725 w 10001"/>
              <a:gd name="connsiteY3" fmla="*/ 6683 h 10000"/>
              <a:gd name="connsiteX4" fmla="*/ 4279 w 10001"/>
              <a:gd name="connsiteY4" fmla="*/ 5578 h 10000"/>
              <a:gd name="connsiteX5" fmla="*/ 5238 w 10001"/>
              <a:gd name="connsiteY5" fmla="*/ 2882 h 10000"/>
              <a:gd name="connsiteX6" fmla="*/ 4052 w 10001"/>
              <a:gd name="connsiteY6" fmla="*/ 4864 h 10000"/>
              <a:gd name="connsiteX7" fmla="*/ 4369 w 10001"/>
              <a:gd name="connsiteY7" fmla="*/ 8047 h 10000"/>
              <a:gd name="connsiteX8" fmla="*/ 5097 w 10001"/>
              <a:gd name="connsiteY8" fmla="*/ 9969 h 10000"/>
              <a:gd name="connsiteX9" fmla="*/ 5506 w 10001"/>
              <a:gd name="connsiteY9" fmla="*/ 9159 h 10000"/>
              <a:gd name="connsiteX10" fmla="*/ 5954 w 10001"/>
              <a:gd name="connsiteY10" fmla="*/ 8107 h 10000"/>
              <a:gd name="connsiteX11" fmla="*/ 7297 w 10001"/>
              <a:gd name="connsiteY11" fmla="*/ 6817 h 10000"/>
              <a:gd name="connsiteX12" fmla="*/ 8581 w 10001"/>
              <a:gd name="connsiteY12" fmla="*/ 6516 h 10000"/>
              <a:gd name="connsiteX13" fmla="*/ 8806 w 10001"/>
              <a:gd name="connsiteY13" fmla="*/ 5795 h 10000"/>
              <a:gd name="connsiteX14" fmla="*/ 8825 w 10001"/>
              <a:gd name="connsiteY14" fmla="*/ 4984 h 10000"/>
              <a:gd name="connsiteX15" fmla="*/ 9104 w 10001"/>
              <a:gd name="connsiteY15" fmla="*/ 2371 h 10000"/>
              <a:gd name="connsiteX16" fmla="*/ 9980 w 10001"/>
              <a:gd name="connsiteY16" fmla="*/ 388 h 10000"/>
              <a:gd name="connsiteX17" fmla="*/ 9681 w 10001"/>
              <a:gd name="connsiteY17" fmla="*/ 29 h 10000"/>
              <a:gd name="connsiteX18" fmla="*/ 9067 w 10001"/>
              <a:gd name="connsiteY18" fmla="*/ 810 h 10000"/>
              <a:gd name="connsiteX19" fmla="*/ 8638 w 10001"/>
              <a:gd name="connsiteY19" fmla="*/ 3572 h 10000"/>
              <a:gd name="connsiteX20" fmla="*/ 8078 w 10001"/>
              <a:gd name="connsiteY20" fmla="*/ 4203 h 10000"/>
              <a:gd name="connsiteX21" fmla="*/ 6941 w 10001"/>
              <a:gd name="connsiteY21" fmla="*/ 4594 h 10000"/>
              <a:gd name="connsiteX22" fmla="*/ 6234 w 10001"/>
              <a:gd name="connsiteY22" fmla="*/ 5645 h 10000"/>
              <a:gd name="connsiteX23" fmla="*/ 6010 w 10001"/>
              <a:gd name="connsiteY23" fmla="*/ 7147 h 10000"/>
              <a:gd name="connsiteX24" fmla="*/ 5284 w 10001"/>
              <a:gd name="connsiteY24" fmla="*/ 8228 h 10000"/>
              <a:gd name="connsiteX25" fmla="*/ 3675 w 10001"/>
              <a:gd name="connsiteY25" fmla="*/ 9021 h 10000"/>
              <a:gd name="connsiteX26" fmla="*/ 1448 w 10001"/>
              <a:gd name="connsiteY26" fmla="*/ 9243 h 10000"/>
              <a:gd name="connsiteX27" fmla="*/ 160 w 10001"/>
              <a:gd name="connsiteY27" fmla="*/ 8222 h 10000"/>
              <a:gd name="connsiteX28" fmla="*/ 91 w 10001"/>
              <a:gd name="connsiteY28" fmla="*/ 6610 h 10000"/>
              <a:gd name="connsiteX29" fmla="*/ 800 w 10001"/>
              <a:gd name="connsiteY29" fmla="*/ 5448 h 10000"/>
              <a:gd name="connsiteX30" fmla="*/ 2318 w 10001"/>
              <a:gd name="connsiteY30" fmla="*/ 4846 h 10000"/>
              <a:gd name="connsiteX31" fmla="*/ 3271 w 10001"/>
              <a:gd name="connsiteY31" fmla="*/ 3283 h 10000"/>
              <a:gd name="connsiteX32" fmla="*/ 3411 w 10001"/>
              <a:gd name="connsiteY32" fmla="*/ 1139 h 10000"/>
              <a:gd name="connsiteX33" fmla="*/ 1487 w 10001"/>
              <a:gd name="connsiteY33" fmla="*/ 1111 h 10000"/>
              <a:gd name="connsiteX34" fmla="*/ 251 w 10001"/>
              <a:gd name="connsiteY34" fmla="*/ 1741 h 10000"/>
              <a:gd name="connsiteX0" fmla="*/ 158 w 10001"/>
              <a:gd name="connsiteY0" fmla="*/ 3752 h 10000"/>
              <a:gd name="connsiteX1" fmla="*/ 1163 w 10001"/>
              <a:gd name="connsiteY1" fmla="*/ 4714 h 10000"/>
              <a:gd name="connsiteX2" fmla="*/ 1667 w 10001"/>
              <a:gd name="connsiteY2" fmla="*/ 6605 h 10000"/>
              <a:gd name="connsiteX3" fmla="*/ 2725 w 10001"/>
              <a:gd name="connsiteY3" fmla="*/ 6683 h 10000"/>
              <a:gd name="connsiteX4" fmla="*/ 4279 w 10001"/>
              <a:gd name="connsiteY4" fmla="*/ 5578 h 10000"/>
              <a:gd name="connsiteX5" fmla="*/ 5238 w 10001"/>
              <a:gd name="connsiteY5" fmla="*/ 2882 h 10000"/>
              <a:gd name="connsiteX6" fmla="*/ 4102 w 10001"/>
              <a:gd name="connsiteY6" fmla="*/ 4253 h 10000"/>
              <a:gd name="connsiteX7" fmla="*/ 4369 w 10001"/>
              <a:gd name="connsiteY7" fmla="*/ 8047 h 10000"/>
              <a:gd name="connsiteX8" fmla="*/ 5097 w 10001"/>
              <a:gd name="connsiteY8" fmla="*/ 9969 h 10000"/>
              <a:gd name="connsiteX9" fmla="*/ 5506 w 10001"/>
              <a:gd name="connsiteY9" fmla="*/ 9159 h 10000"/>
              <a:gd name="connsiteX10" fmla="*/ 5954 w 10001"/>
              <a:gd name="connsiteY10" fmla="*/ 8107 h 10000"/>
              <a:gd name="connsiteX11" fmla="*/ 7297 w 10001"/>
              <a:gd name="connsiteY11" fmla="*/ 6817 h 10000"/>
              <a:gd name="connsiteX12" fmla="*/ 8581 w 10001"/>
              <a:gd name="connsiteY12" fmla="*/ 6516 h 10000"/>
              <a:gd name="connsiteX13" fmla="*/ 8806 w 10001"/>
              <a:gd name="connsiteY13" fmla="*/ 5795 h 10000"/>
              <a:gd name="connsiteX14" fmla="*/ 8825 w 10001"/>
              <a:gd name="connsiteY14" fmla="*/ 4984 h 10000"/>
              <a:gd name="connsiteX15" fmla="*/ 9104 w 10001"/>
              <a:gd name="connsiteY15" fmla="*/ 2371 h 10000"/>
              <a:gd name="connsiteX16" fmla="*/ 9980 w 10001"/>
              <a:gd name="connsiteY16" fmla="*/ 388 h 10000"/>
              <a:gd name="connsiteX17" fmla="*/ 9681 w 10001"/>
              <a:gd name="connsiteY17" fmla="*/ 29 h 10000"/>
              <a:gd name="connsiteX18" fmla="*/ 9067 w 10001"/>
              <a:gd name="connsiteY18" fmla="*/ 810 h 10000"/>
              <a:gd name="connsiteX19" fmla="*/ 8638 w 10001"/>
              <a:gd name="connsiteY19" fmla="*/ 3572 h 10000"/>
              <a:gd name="connsiteX20" fmla="*/ 8078 w 10001"/>
              <a:gd name="connsiteY20" fmla="*/ 4203 h 10000"/>
              <a:gd name="connsiteX21" fmla="*/ 6941 w 10001"/>
              <a:gd name="connsiteY21" fmla="*/ 4594 h 10000"/>
              <a:gd name="connsiteX22" fmla="*/ 6234 w 10001"/>
              <a:gd name="connsiteY22" fmla="*/ 5645 h 10000"/>
              <a:gd name="connsiteX23" fmla="*/ 6010 w 10001"/>
              <a:gd name="connsiteY23" fmla="*/ 7147 h 10000"/>
              <a:gd name="connsiteX24" fmla="*/ 5284 w 10001"/>
              <a:gd name="connsiteY24" fmla="*/ 8228 h 10000"/>
              <a:gd name="connsiteX25" fmla="*/ 3675 w 10001"/>
              <a:gd name="connsiteY25" fmla="*/ 9021 h 10000"/>
              <a:gd name="connsiteX26" fmla="*/ 1448 w 10001"/>
              <a:gd name="connsiteY26" fmla="*/ 9243 h 10000"/>
              <a:gd name="connsiteX27" fmla="*/ 160 w 10001"/>
              <a:gd name="connsiteY27" fmla="*/ 8222 h 10000"/>
              <a:gd name="connsiteX28" fmla="*/ 91 w 10001"/>
              <a:gd name="connsiteY28" fmla="*/ 6610 h 10000"/>
              <a:gd name="connsiteX29" fmla="*/ 800 w 10001"/>
              <a:gd name="connsiteY29" fmla="*/ 5448 h 10000"/>
              <a:gd name="connsiteX30" fmla="*/ 2318 w 10001"/>
              <a:gd name="connsiteY30" fmla="*/ 4846 h 10000"/>
              <a:gd name="connsiteX31" fmla="*/ 3271 w 10001"/>
              <a:gd name="connsiteY31" fmla="*/ 3283 h 10000"/>
              <a:gd name="connsiteX32" fmla="*/ 3411 w 10001"/>
              <a:gd name="connsiteY32" fmla="*/ 1139 h 10000"/>
              <a:gd name="connsiteX33" fmla="*/ 1487 w 10001"/>
              <a:gd name="connsiteY33" fmla="*/ 1111 h 10000"/>
              <a:gd name="connsiteX34" fmla="*/ 251 w 10001"/>
              <a:gd name="connsiteY34" fmla="*/ 1741 h 10000"/>
              <a:gd name="connsiteX0" fmla="*/ 158 w 10001"/>
              <a:gd name="connsiteY0" fmla="*/ 3752 h 10000"/>
              <a:gd name="connsiteX1" fmla="*/ 1163 w 10001"/>
              <a:gd name="connsiteY1" fmla="*/ 4714 h 10000"/>
              <a:gd name="connsiteX2" fmla="*/ 1667 w 10001"/>
              <a:gd name="connsiteY2" fmla="*/ 6605 h 10000"/>
              <a:gd name="connsiteX3" fmla="*/ 2725 w 10001"/>
              <a:gd name="connsiteY3" fmla="*/ 6683 h 10000"/>
              <a:gd name="connsiteX4" fmla="*/ 4695 w 10001"/>
              <a:gd name="connsiteY4" fmla="*/ 5057 h 10000"/>
              <a:gd name="connsiteX5" fmla="*/ 5238 w 10001"/>
              <a:gd name="connsiteY5" fmla="*/ 2882 h 10000"/>
              <a:gd name="connsiteX6" fmla="*/ 4102 w 10001"/>
              <a:gd name="connsiteY6" fmla="*/ 4253 h 10000"/>
              <a:gd name="connsiteX7" fmla="*/ 4369 w 10001"/>
              <a:gd name="connsiteY7" fmla="*/ 8047 h 10000"/>
              <a:gd name="connsiteX8" fmla="*/ 5097 w 10001"/>
              <a:gd name="connsiteY8" fmla="*/ 9969 h 10000"/>
              <a:gd name="connsiteX9" fmla="*/ 5506 w 10001"/>
              <a:gd name="connsiteY9" fmla="*/ 9159 h 10000"/>
              <a:gd name="connsiteX10" fmla="*/ 5954 w 10001"/>
              <a:gd name="connsiteY10" fmla="*/ 8107 h 10000"/>
              <a:gd name="connsiteX11" fmla="*/ 7297 w 10001"/>
              <a:gd name="connsiteY11" fmla="*/ 6817 h 10000"/>
              <a:gd name="connsiteX12" fmla="*/ 8581 w 10001"/>
              <a:gd name="connsiteY12" fmla="*/ 6516 h 10000"/>
              <a:gd name="connsiteX13" fmla="*/ 8806 w 10001"/>
              <a:gd name="connsiteY13" fmla="*/ 5795 h 10000"/>
              <a:gd name="connsiteX14" fmla="*/ 8825 w 10001"/>
              <a:gd name="connsiteY14" fmla="*/ 4984 h 10000"/>
              <a:gd name="connsiteX15" fmla="*/ 9104 w 10001"/>
              <a:gd name="connsiteY15" fmla="*/ 2371 h 10000"/>
              <a:gd name="connsiteX16" fmla="*/ 9980 w 10001"/>
              <a:gd name="connsiteY16" fmla="*/ 388 h 10000"/>
              <a:gd name="connsiteX17" fmla="*/ 9681 w 10001"/>
              <a:gd name="connsiteY17" fmla="*/ 29 h 10000"/>
              <a:gd name="connsiteX18" fmla="*/ 9067 w 10001"/>
              <a:gd name="connsiteY18" fmla="*/ 810 h 10000"/>
              <a:gd name="connsiteX19" fmla="*/ 8638 w 10001"/>
              <a:gd name="connsiteY19" fmla="*/ 3572 h 10000"/>
              <a:gd name="connsiteX20" fmla="*/ 8078 w 10001"/>
              <a:gd name="connsiteY20" fmla="*/ 4203 h 10000"/>
              <a:gd name="connsiteX21" fmla="*/ 6941 w 10001"/>
              <a:gd name="connsiteY21" fmla="*/ 4594 h 10000"/>
              <a:gd name="connsiteX22" fmla="*/ 6234 w 10001"/>
              <a:gd name="connsiteY22" fmla="*/ 5645 h 10000"/>
              <a:gd name="connsiteX23" fmla="*/ 6010 w 10001"/>
              <a:gd name="connsiteY23" fmla="*/ 7147 h 10000"/>
              <a:gd name="connsiteX24" fmla="*/ 5284 w 10001"/>
              <a:gd name="connsiteY24" fmla="*/ 8228 h 10000"/>
              <a:gd name="connsiteX25" fmla="*/ 3675 w 10001"/>
              <a:gd name="connsiteY25" fmla="*/ 9021 h 10000"/>
              <a:gd name="connsiteX26" fmla="*/ 1448 w 10001"/>
              <a:gd name="connsiteY26" fmla="*/ 9243 h 10000"/>
              <a:gd name="connsiteX27" fmla="*/ 160 w 10001"/>
              <a:gd name="connsiteY27" fmla="*/ 8222 h 10000"/>
              <a:gd name="connsiteX28" fmla="*/ 91 w 10001"/>
              <a:gd name="connsiteY28" fmla="*/ 6610 h 10000"/>
              <a:gd name="connsiteX29" fmla="*/ 800 w 10001"/>
              <a:gd name="connsiteY29" fmla="*/ 5448 h 10000"/>
              <a:gd name="connsiteX30" fmla="*/ 2318 w 10001"/>
              <a:gd name="connsiteY30" fmla="*/ 4846 h 10000"/>
              <a:gd name="connsiteX31" fmla="*/ 3271 w 10001"/>
              <a:gd name="connsiteY31" fmla="*/ 3283 h 10000"/>
              <a:gd name="connsiteX32" fmla="*/ 3411 w 10001"/>
              <a:gd name="connsiteY32" fmla="*/ 1139 h 10000"/>
              <a:gd name="connsiteX33" fmla="*/ 1487 w 10001"/>
              <a:gd name="connsiteY33" fmla="*/ 1111 h 10000"/>
              <a:gd name="connsiteX34" fmla="*/ 251 w 10001"/>
              <a:gd name="connsiteY34" fmla="*/ 1741 h 10000"/>
              <a:gd name="connsiteX0" fmla="*/ 158 w 10001"/>
              <a:gd name="connsiteY0" fmla="*/ 3752 h 10000"/>
              <a:gd name="connsiteX1" fmla="*/ 1163 w 10001"/>
              <a:gd name="connsiteY1" fmla="*/ 4714 h 10000"/>
              <a:gd name="connsiteX2" fmla="*/ 1667 w 10001"/>
              <a:gd name="connsiteY2" fmla="*/ 6605 h 10000"/>
              <a:gd name="connsiteX3" fmla="*/ 3166 w 10001"/>
              <a:gd name="connsiteY3" fmla="*/ 6523 h 10000"/>
              <a:gd name="connsiteX4" fmla="*/ 4695 w 10001"/>
              <a:gd name="connsiteY4" fmla="*/ 5057 h 10000"/>
              <a:gd name="connsiteX5" fmla="*/ 5238 w 10001"/>
              <a:gd name="connsiteY5" fmla="*/ 2882 h 10000"/>
              <a:gd name="connsiteX6" fmla="*/ 4102 w 10001"/>
              <a:gd name="connsiteY6" fmla="*/ 4253 h 10000"/>
              <a:gd name="connsiteX7" fmla="*/ 4369 w 10001"/>
              <a:gd name="connsiteY7" fmla="*/ 8047 h 10000"/>
              <a:gd name="connsiteX8" fmla="*/ 5097 w 10001"/>
              <a:gd name="connsiteY8" fmla="*/ 9969 h 10000"/>
              <a:gd name="connsiteX9" fmla="*/ 5506 w 10001"/>
              <a:gd name="connsiteY9" fmla="*/ 9159 h 10000"/>
              <a:gd name="connsiteX10" fmla="*/ 5954 w 10001"/>
              <a:gd name="connsiteY10" fmla="*/ 8107 h 10000"/>
              <a:gd name="connsiteX11" fmla="*/ 7297 w 10001"/>
              <a:gd name="connsiteY11" fmla="*/ 6817 h 10000"/>
              <a:gd name="connsiteX12" fmla="*/ 8581 w 10001"/>
              <a:gd name="connsiteY12" fmla="*/ 6516 h 10000"/>
              <a:gd name="connsiteX13" fmla="*/ 8806 w 10001"/>
              <a:gd name="connsiteY13" fmla="*/ 5795 h 10000"/>
              <a:gd name="connsiteX14" fmla="*/ 8825 w 10001"/>
              <a:gd name="connsiteY14" fmla="*/ 4984 h 10000"/>
              <a:gd name="connsiteX15" fmla="*/ 9104 w 10001"/>
              <a:gd name="connsiteY15" fmla="*/ 2371 h 10000"/>
              <a:gd name="connsiteX16" fmla="*/ 9980 w 10001"/>
              <a:gd name="connsiteY16" fmla="*/ 388 h 10000"/>
              <a:gd name="connsiteX17" fmla="*/ 9681 w 10001"/>
              <a:gd name="connsiteY17" fmla="*/ 29 h 10000"/>
              <a:gd name="connsiteX18" fmla="*/ 9067 w 10001"/>
              <a:gd name="connsiteY18" fmla="*/ 810 h 10000"/>
              <a:gd name="connsiteX19" fmla="*/ 8638 w 10001"/>
              <a:gd name="connsiteY19" fmla="*/ 3572 h 10000"/>
              <a:gd name="connsiteX20" fmla="*/ 8078 w 10001"/>
              <a:gd name="connsiteY20" fmla="*/ 4203 h 10000"/>
              <a:gd name="connsiteX21" fmla="*/ 6941 w 10001"/>
              <a:gd name="connsiteY21" fmla="*/ 4594 h 10000"/>
              <a:gd name="connsiteX22" fmla="*/ 6234 w 10001"/>
              <a:gd name="connsiteY22" fmla="*/ 5645 h 10000"/>
              <a:gd name="connsiteX23" fmla="*/ 6010 w 10001"/>
              <a:gd name="connsiteY23" fmla="*/ 7147 h 10000"/>
              <a:gd name="connsiteX24" fmla="*/ 5284 w 10001"/>
              <a:gd name="connsiteY24" fmla="*/ 8228 h 10000"/>
              <a:gd name="connsiteX25" fmla="*/ 3675 w 10001"/>
              <a:gd name="connsiteY25" fmla="*/ 9021 h 10000"/>
              <a:gd name="connsiteX26" fmla="*/ 1448 w 10001"/>
              <a:gd name="connsiteY26" fmla="*/ 9243 h 10000"/>
              <a:gd name="connsiteX27" fmla="*/ 160 w 10001"/>
              <a:gd name="connsiteY27" fmla="*/ 8222 h 10000"/>
              <a:gd name="connsiteX28" fmla="*/ 91 w 10001"/>
              <a:gd name="connsiteY28" fmla="*/ 6610 h 10000"/>
              <a:gd name="connsiteX29" fmla="*/ 800 w 10001"/>
              <a:gd name="connsiteY29" fmla="*/ 5448 h 10000"/>
              <a:gd name="connsiteX30" fmla="*/ 2318 w 10001"/>
              <a:gd name="connsiteY30" fmla="*/ 4846 h 10000"/>
              <a:gd name="connsiteX31" fmla="*/ 3271 w 10001"/>
              <a:gd name="connsiteY31" fmla="*/ 3283 h 10000"/>
              <a:gd name="connsiteX32" fmla="*/ 3411 w 10001"/>
              <a:gd name="connsiteY32" fmla="*/ 1139 h 10000"/>
              <a:gd name="connsiteX33" fmla="*/ 1487 w 10001"/>
              <a:gd name="connsiteY33" fmla="*/ 1111 h 10000"/>
              <a:gd name="connsiteX34" fmla="*/ 251 w 10001"/>
              <a:gd name="connsiteY34" fmla="*/ 1741 h 10000"/>
              <a:gd name="connsiteX0" fmla="*/ 158 w 10001"/>
              <a:gd name="connsiteY0" fmla="*/ 3752 h 10000"/>
              <a:gd name="connsiteX1" fmla="*/ 1163 w 10001"/>
              <a:gd name="connsiteY1" fmla="*/ 4714 h 10000"/>
              <a:gd name="connsiteX2" fmla="*/ 1667 w 10001"/>
              <a:gd name="connsiteY2" fmla="*/ 6605 h 10000"/>
              <a:gd name="connsiteX3" fmla="*/ 3166 w 10001"/>
              <a:gd name="connsiteY3" fmla="*/ 6523 h 10000"/>
              <a:gd name="connsiteX4" fmla="*/ 4695 w 10001"/>
              <a:gd name="connsiteY4" fmla="*/ 5057 h 10000"/>
              <a:gd name="connsiteX5" fmla="*/ 5238 w 10001"/>
              <a:gd name="connsiteY5" fmla="*/ 2882 h 10000"/>
              <a:gd name="connsiteX6" fmla="*/ 4102 w 10001"/>
              <a:gd name="connsiteY6" fmla="*/ 4253 h 10000"/>
              <a:gd name="connsiteX7" fmla="*/ 4369 w 10001"/>
              <a:gd name="connsiteY7" fmla="*/ 8047 h 10000"/>
              <a:gd name="connsiteX8" fmla="*/ 5097 w 10001"/>
              <a:gd name="connsiteY8" fmla="*/ 9969 h 10000"/>
              <a:gd name="connsiteX9" fmla="*/ 5506 w 10001"/>
              <a:gd name="connsiteY9" fmla="*/ 9159 h 10000"/>
              <a:gd name="connsiteX10" fmla="*/ 5954 w 10001"/>
              <a:gd name="connsiteY10" fmla="*/ 8107 h 10000"/>
              <a:gd name="connsiteX11" fmla="*/ 7297 w 10001"/>
              <a:gd name="connsiteY11" fmla="*/ 6817 h 10000"/>
              <a:gd name="connsiteX12" fmla="*/ 8581 w 10001"/>
              <a:gd name="connsiteY12" fmla="*/ 6516 h 10000"/>
              <a:gd name="connsiteX13" fmla="*/ 8806 w 10001"/>
              <a:gd name="connsiteY13" fmla="*/ 5795 h 10000"/>
              <a:gd name="connsiteX14" fmla="*/ 8825 w 10001"/>
              <a:gd name="connsiteY14" fmla="*/ 4984 h 10000"/>
              <a:gd name="connsiteX15" fmla="*/ 9104 w 10001"/>
              <a:gd name="connsiteY15" fmla="*/ 2371 h 10000"/>
              <a:gd name="connsiteX16" fmla="*/ 9980 w 10001"/>
              <a:gd name="connsiteY16" fmla="*/ 388 h 10000"/>
              <a:gd name="connsiteX17" fmla="*/ 9681 w 10001"/>
              <a:gd name="connsiteY17" fmla="*/ 29 h 10000"/>
              <a:gd name="connsiteX18" fmla="*/ 9067 w 10001"/>
              <a:gd name="connsiteY18" fmla="*/ 810 h 10000"/>
              <a:gd name="connsiteX19" fmla="*/ 8638 w 10001"/>
              <a:gd name="connsiteY19" fmla="*/ 3572 h 10000"/>
              <a:gd name="connsiteX20" fmla="*/ 8078 w 10001"/>
              <a:gd name="connsiteY20" fmla="*/ 4203 h 10000"/>
              <a:gd name="connsiteX21" fmla="*/ 6941 w 10001"/>
              <a:gd name="connsiteY21" fmla="*/ 4594 h 10000"/>
              <a:gd name="connsiteX22" fmla="*/ 6234 w 10001"/>
              <a:gd name="connsiteY22" fmla="*/ 5645 h 10000"/>
              <a:gd name="connsiteX23" fmla="*/ 6010 w 10001"/>
              <a:gd name="connsiteY23" fmla="*/ 7147 h 10000"/>
              <a:gd name="connsiteX24" fmla="*/ 5284 w 10001"/>
              <a:gd name="connsiteY24" fmla="*/ 8228 h 10000"/>
              <a:gd name="connsiteX25" fmla="*/ 3675 w 10001"/>
              <a:gd name="connsiteY25" fmla="*/ 9021 h 10000"/>
              <a:gd name="connsiteX26" fmla="*/ 1448 w 10001"/>
              <a:gd name="connsiteY26" fmla="*/ 9243 h 10000"/>
              <a:gd name="connsiteX27" fmla="*/ 160 w 10001"/>
              <a:gd name="connsiteY27" fmla="*/ 8222 h 10000"/>
              <a:gd name="connsiteX28" fmla="*/ 91 w 10001"/>
              <a:gd name="connsiteY28" fmla="*/ 6610 h 10000"/>
              <a:gd name="connsiteX29" fmla="*/ 800 w 10001"/>
              <a:gd name="connsiteY29" fmla="*/ 5448 h 10000"/>
              <a:gd name="connsiteX30" fmla="*/ 2318 w 10001"/>
              <a:gd name="connsiteY30" fmla="*/ 4846 h 10000"/>
              <a:gd name="connsiteX31" fmla="*/ 3271 w 10001"/>
              <a:gd name="connsiteY31" fmla="*/ 3283 h 10000"/>
              <a:gd name="connsiteX32" fmla="*/ 3411 w 10001"/>
              <a:gd name="connsiteY32" fmla="*/ 1139 h 10000"/>
              <a:gd name="connsiteX33" fmla="*/ 1487 w 10001"/>
              <a:gd name="connsiteY33" fmla="*/ 1111 h 10000"/>
              <a:gd name="connsiteX34" fmla="*/ 251 w 10001"/>
              <a:gd name="connsiteY34" fmla="*/ 1741 h 10000"/>
              <a:gd name="connsiteX0" fmla="*/ 158 w 10001"/>
              <a:gd name="connsiteY0" fmla="*/ 3752 h 10000"/>
              <a:gd name="connsiteX1" fmla="*/ 1163 w 10001"/>
              <a:gd name="connsiteY1" fmla="*/ 4714 h 10000"/>
              <a:gd name="connsiteX2" fmla="*/ 1667 w 10001"/>
              <a:gd name="connsiteY2" fmla="*/ 6605 h 10000"/>
              <a:gd name="connsiteX3" fmla="*/ 3166 w 10001"/>
              <a:gd name="connsiteY3" fmla="*/ 6523 h 10000"/>
              <a:gd name="connsiteX4" fmla="*/ 4695 w 10001"/>
              <a:gd name="connsiteY4" fmla="*/ 5057 h 10000"/>
              <a:gd name="connsiteX5" fmla="*/ 5238 w 10001"/>
              <a:gd name="connsiteY5" fmla="*/ 2882 h 10000"/>
              <a:gd name="connsiteX6" fmla="*/ 4102 w 10001"/>
              <a:gd name="connsiteY6" fmla="*/ 4253 h 10000"/>
              <a:gd name="connsiteX7" fmla="*/ 4369 w 10001"/>
              <a:gd name="connsiteY7" fmla="*/ 8047 h 10000"/>
              <a:gd name="connsiteX8" fmla="*/ 5097 w 10001"/>
              <a:gd name="connsiteY8" fmla="*/ 9969 h 10000"/>
              <a:gd name="connsiteX9" fmla="*/ 5506 w 10001"/>
              <a:gd name="connsiteY9" fmla="*/ 9159 h 10000"/>
              <a:gd name="connsiteX10" fmla="*/ 5954 w 10001"/>
              <a:gd name="connsiteY10" fmla="*/ 8107 h 10000"/>
              <a:gd name="connsiteX11" fmla="*/ 7297 w 10001"/>
              <a:gd name="connsiteY11" fmla="*/ 6817 h 10000"/>
              <a:gd name="connsiteX12" fmla="*/ 8581 w 10001"/>
              <a:gd name="connsiteY12" fmla="*/ 6516 h 10000"/>
              <a:gd name="connsiteX13" fmla="*/ 8806 w 10001"/>
              <a:gd name="connsiteY13" fmla="*/ 5795 h 10000"/>
              <a:gd name="connsiteX14" fmla="*/ 8825 w 10001"/>
              <a:gd name="connsiteY14" fmla="*/ 4984 h 10000"/>
              <a:gd name="connsiteX15" fmla="*/ 9104 w 10001"/>
              <a:gd name="connsiteY15" fmla="*/ 2371 h 10000"/>
              <a:gd name="connsiteX16" fmla="*/ 9980 w 10001"/>
              <a:gd name="connsiteY16" fmla="*/ 388 h 10000"/>
              <a:gd name="connsiteX17" fmla="*/ 9681 w 10001"/>
              <a:gd name="connsiteY17" fmla="*/ 29 h 10000"/>
              <a:gd name="connsiteX18" fmla="*/ 9067 w 10001"/>
              <a:gd name="connsiteY18" fmla="*/ 810 h 10000"/>
              <a:gd name="connsiteX19" fmla="*/ 8638 w 10001"/>
              <a:gd name="connsiteY19" fmla="*/ 3572 h 10000"/>
              <a:gd name="connsiteX20" fmla="*/ 8078 w 10001"/>
              <a:gd name="connsiteY20" fmla="*/ 4203 h 10000"/>
              <a:gd name="connsiteX21" fmla="*/ 6941 w 10001"/>
              <a:gd name="connsiteY21" fmla="*/ 4594 h 10000"/>
              <a:gd name="connsiteX22" fmla="*/ 6234 w 10001"/>
              <a:gd name="connsiteY22" fmla="*/ 5645 h 10000"/>
              <a:gd name="connsiteX23" fmla="*/ 6010 w 10001"/>
              <a:gd name="connsiteY23" fmla="*/ 7147 h 10000"/>
              <a:gd name="connsiteX24" fmla="*/ 5284 w 10001"/>
              <a:gd name="connsiteY24" fmla="*/ 8228 h 10000"/>
              <a:gd name="connsiteX25" fmla="*/ 3675 w 10001"/>
              <a:gd name="connsiteY25" fmla="*/ 9021 h 10000"/>
              <a:gd name="connsiteX26" fmla="*/ 1448 w 10001"/>
              <a:gd name="connsiteY26" fmla="*/ 9243 h 10000"/>
              <a:gd name="connsiteX27" fmla="*/ 160 w 10001"/>
              <a:gd name="connsiteY27" fmla="*/ 8222 h 10000"/>
              <a:gd name="connsiteX28" fmla="*/ 91 w 10001"/>
              <a:gd name="connsiteY28" fmla="*/ 6610 h 10000"/>
              <a:gd name="connsiteX29" fmla="*/ 800 w 10001"/>
              <a:gd name="connsiteY29" fmla="*/ 5448 h 10000"/>
              <a:gd name="connsiteX30" fmla="*/ 2318 w 10001"/>
              <a:gd name="connsiteY30" fmla="*/ 4846 h 10000"/>
              <a:gd name="connsiteX31" fmla="*/ 3271 w 10001"/>
              <a:gd name="connsiteY31" fmla="*/ 3283 h 10000"/>
              <a:gd name="connsiteX32" fmla="*/ 3411 w 10001"/>
              <a:gd name="connsiteY32" fmla="*/ 1139 h 10000"/>
              <a:gd name="connsiteX33" fmla="*/ 1487 w 10001"/>
              <a:gd name="connsiteY33" fmla="*/ 1111 h 10000"/>
              <a:gd name="connsiteX34" fmla="*/ 251 w 10001"/>
              <a:gd name="connsiteY34" fmla="*/ 1741 h 10000"/>
              <a:gd name="connsiteX0" fmla="*/ 112 w 9955"/>
              <a:gd name="connsiteY0" fmla="*/ 3752 h 10000"/>
              <a:gd name="connsiteX1" fmla="*/ 1117 w 9955"/>
              <a:gd name="connsiteY1" fmla="*/ 4714 h 10000"/>
              <a:gd name="connsiteX2" fmla="*/ 1621 w 9955"/>
              <a:gd name="connsiteY2" fmla="*/ 6605 h 10000"/>
              <a:gd name="connsiteX3" fmla="*/ 3120 w 9955"/>
              <a:gd name="connsiteY3" fmla="*/ 6523 h 10000"/>
              <a:gd name="connsiteX4" fmla="*/ 4649 w 9955"/>
              <a:gd name="connsiteY4" fmla="*/ 5057 h 10000"/>
              <a:gd name="connsiteX5" fmla="*/ 5192 w 9955"/>
              <a:gd name="connsiteY5" fmla="*/ 2882 h 10000"/>
              <a:gd name="connsiteX6" fmla="*/ 4056 w 9955"/>
              <a:gd name="connsiteY6" fmla="*/ 4253 h 10000"/>
              <a:gd name="connsiteX7" fmla="*/ 4323 w 9955"/>
              <a:gd name="connsiteY7" fmla="*/ 8047 h 10000"/>
              <a:gd name="connsiteX8" fmla="*/ 5051 w 9955"/>
              <a:gd name="connsiteY8" fmla="*/ 9969 h 10000"/>
              <a:gd name="connsiteX9" fmla="*/ 5460 w 9955"/>
              <a:gd name="connsiteY9" fmla="*/ 9159 h 10000"/>
              <a:gd name="connsiteX10" fmla="*/ 5908 w 9955"/>
              <a:gd name="connsiteY10" fmla="*/ 8107 h 10000"/>
              <a:gd name="connsiteX11" fmla="*/ 7251 w 9955"/>
              <a:gd name="connsiteY11" fmla="*/ 6817 h 10000"/>
              <a:gd name="connsiteX12" fmla="*/ 8535 w 9955"/>
              <a:gd name="connsiteY12" fmla="*/ 6516 h 10000"/>
              <a:gd name="connsiteX13" fmla="*/ 8760 w 9955"/>
              <a:gd name="connsiteY13" fmla="*/ 5795 h 10000"/>
              <a:gd name="connsiteX14" fmla="*/ 8779 w 9955"/>
              <a:gd name="connsiteY14" fmla="*/ 4984 h 10000"/>
              <a:gd name="connsiteX15" fmla="*/ 9058 w 9955"/>
              <a:gd name="connsiteY15" fmla="*/ 2371 h 10000"/>
              <a:gd name="connsiteX16" fmla="*/ 9934 w 9955"/>
              <a:gd name="connsiteY16" fmla="*/ 388 h 10000"/>
              <a:gd name="connsiteX17" fmla="*/ 9635 w 9955"/>
              <a:gd name="connsiteY17" fmla="*/ 29 h 10000"/>
              <a:gd name="connsiteX18" fmla="*/ 9021 w 9955"/>
              <a:gd name="connsiteY18" fmla="*/ 810 h 10000"/>
              <a:gd name="connsiteX19" fmla="*/ 8592 w 9955"/>
              <a:gd name="connsiteY19" fmla="*/ 3572 h 10000"/>
              <a:gd name="connsiteX20" fmla="*/ 8032 w 9955"/>
              <a:gd name="connsiteY20" fmla="*/ 4203 h 10000"/>
              <a:gd name="connsiteX21" fmla="*/ 6895 w 9955"/>
              <a:gd name="connsiteY21" fmla="*/ 4594 h 10000"/>
              <a:gd name="connsiteX22" fmla="*/ 6188 w 9955"/>
              <a:gd name="connsiteY22" fmla="*/ 5645 h 10000"/>
              <a:gd name="connsiteX23" fmla="*/ 5964 w 9955"/>
              <a:gd name="connsiteY23" fmla="*/ 7147 h 10000"/>
              <a:gd name="connsiteX24" fmla="*/ 5238 w 9955"/>
              <a:gd name="connsiteY24" fmla="*/ 8228 h 10000"/>
              <a:gd name="connsiteX25" fmla="*/ 3629 w 9955"/>
              <a:gd name="connsiteY25" fmla="*/ 9021 h 10000"/>
              <a:gd name="connsiteX26" fmla="*/ 1402 w 9955"/>
              <a:gd name="connsiteY26" fmla="*/ 9243 h 10000"/>
              <a:gd name="connsiteX27" fmla="*/ 114 w 9955"/>
              <a:gd name="connsiteY27" fmla="*/ 8222 h 10000"/>
              <a:gd name="connsiteX28" fmla="*/ 138 w 9955"/>
              <a:gd name="connsiteY28" fmla="*/ 6460 h 10000"/>
              <a:gd name="connsiteX29" fmla="*/ 754 w 9955"/>
              <a:gd name="connsiteY29" fmla="*/ 5448 h 10000"/>
              <a:gd name="connsiteX30" fmla="*/ 2272 w 9955"/>
              <a:gd name="connsiteY30" fmla="*/ 4846 h 10000"/>
              <a:gd name="connsiteX31" fmla="*/ 3225 w 9955"/>
              <a:gd name="connsiteY31" fmla="*/ 3283 h 10000"/>
              <a:gd name="connsiteX32" fmla="*/ 3365 w 9955"/>
              <a:gd name="connsiteY32" fmla="*/ 1139 h 10000"/>
              <a:gd name="connsiteX33" fmla="*/ 1441 w 9955"/>
              <a:gd name="connsiteY33" fmla="*/ 1111 h 10000"/>
              <a:gd name="connsiteX34" fmla="*/ 205 w 9955"/>
              <a:gd name="connsiteY34" fmla="*/ 1741 h 10000"/>
              <a:gd name="connsiteX0" fmla="*/ 121 w 10008"/>
              <a:gd name="connsiteY0" fmla="*/ 3752 h 10000"/>
              <a:gd name="connsiteX1" fmla="*/ 1130 w 10008"/>
              <a:gd name="connsiteY1" fmla="*/ 4714 h 10000"/>
              <a:gd name="connsiteX2" fmla="*/ 1636 w 10008"/>
              <a:gd name="connsiteY2" fmla="*/ 6605 h 10000"/>
              <a:gd name="connsiteX3" fmla="*/ 3142 w 10008"/>
              <a:gd name="connsiteY3" fmla="*/ 6523 h 10000"/>
              <a:gd name="connsiteX4" fmla="*/ 4678 w 10008"/>
              <a:gd name="connsiteY4" fmla="*/ 5057 h 10000"/>
              <a:gd name="connsiteX5" fmla="*/ 5223 w 10008"/>
              <a:gd name="connsiteY5" fmla="*/ 2882 h 10000"/>
              <a:gd name="connsiteX6" fmla="*/ 4082 w 10008"/>
              <a:gd name="connsiteY6" fmla="*/ 4253 h 10000"/>
              <a:gd name="connsiteX7" fmla="*/ 4351 w 10008"/>
              <a:gd name="connsiteY7" fmla="*/ 8047 h 10000"/>
              <a:gd name="connsiteX8" fmla="*/ 5082 w 10008"/>
              <a:gd name="connsiteY8" fmla="*/ 9969 h 10000"/>
              <a:gd name="connsiteX9" fmla="*/ 5493 w 10008"/>
              <a:gd name="connsiteY9" fmla="*/ 9159 h 10000"/>
              <a:gd name="connsiteX10" fmla="*/ 5943 w 10008"/>
              <a:gd name="connsiteY10" fmla="*/ 8107 h 10000"/>
              <a:gd name="connsiteX11" fmla="*/ 7292 w 10008"/>
              <a:gd name="connsiteY11" fmla="*/ 6817 h 10000"/>
              <a:gd name="connsiteX12" fmla="*/ 8582 w 10008"/>
              <a:gd name="connsiteY12" fmla="*/ 6516 h 10000"/>
              <a:gd name="connsiteX13" fmla="*/ 8808 w 10008"/>
              <a:gd name="connsiteY13" fmla="*/ 5795 h 10000"/>
              <a:gd name="connsiteX14" fmla="*/ 8827 w 10008"/>
              <a:gd name="connsiteY14" fmla="*/ 4984 h 10000"/>
              <a:gd name="connsiteX15" fmla="*/ 9107 w 10008"/>
              <a:gd name="connsiteY15" fmla="*/ 2371 h 10000"/>
              <a:gd name="connsiteX16" fmla="*/ 9987 w 10008"/>
              <a:gd name="connsiteY16" fmla="*/ 388 h 10000"/>
              <a:gd name="connsiteX17" fmla="*/ 9687 w 10008"/>
              <a:gd name="connsiteY17" fmla="*/ 29 h 10000"/>
              <a:gd name="connsiteX18" fmla="*/ 9070 w 10008"/>
              <a:gd name="connsiteY18" fmla="*/ 810 h 10000"/>
              <a:gd name="connsiteX19" fmla="*/ 8639 w 10008"/>
              <a:gd name="connsiteY19" fmla="*/ 3572 h 10000"/>
              <a:gd name="connsiteX20" fmla="*/ 8076 w 10008"/>
              <a:gd name="connsiteY20" fmla="*/ 4203 h 10000"/>
              <a:gd name="connsiteX21" fmla="*/ 6934 w 10008"/>
              <a:gd name="connsiteY21" fmla="*/ 4594 h 10000"/>
              <a:gd name="connsiteX22" fmla="*/ 6224 w 10008"/>
              <a:gd name="connsiteY22" fmla="*/ 5645 h 10000"/>
              <a:gd name="connsiteX23" fmla="*/ 5999 w 10008"/>
              <a:gd name="connsiteY23" fmla="*/ 7147 h 10000"/>
              <a:gd name="connsiteX24" fmla="*/ 5270 w 10008"/>
              <a:gd name="connsiteY24" fmla="*/ 8228 h 10000"/>
              <a:gd name="connsiteX25" fmla="*/ 3653 w 10008"/>
              <a:gd name="connsiteY25" fmla="*/ 9021 h 10000"/>
              <a:gd name="connsiteX26" fmla="*/ 1416 w 10008"/>
              <a:gd name="connsiteY26" fmla="*/ 9243 h 10000"/>
              <a:gd name="connsiteX27" fmla="*/ 123 w 10008"/>
              <a:gd name="connsiteY27" fmla="*/ 8222 h 10000"/>
              <a:gd name="connsiteX28" fmla="*/ 147 w 10008"/>
              <a:gd name="connsiteY28" fmla="*/ 6460 h 10000"/>
              <a:gd name="connsiteX29" fmla="*/ 765 w 10008"/>
              <a:gd name="connsiteY29" fmla="*/ 5448 h 10000"/>
              <a:gd name="connsiteX30" fmla="*/ 2290 w 10008"/>
              <a:gd name="connsiteY30" fmla="*/ 4846 h 10000"/>
              <a:gd name="connsiteX31" fmla="*/ 3248 w 10008"/>
              <a:gd name="connsiteY31" fmla="*/ 3283 h 10000"/>
              <a:gd name="connsiteX32" fmla="*/ 3388 w 10008"/>
              <a:gd name="connsiteY32" fmla="*/ 1139 h 10000"/>
              <a:gd name="connsiteX33" fmla="*/ 1456 w 10008"/>
              <a:gd name="connsiteY33" fmla="*/ 1111 h 10000"/>
              <a:gd name="connsiteX34" fmla="*/ 214 w 10008"/>
              <a:gd name="connsiteY34" fmla="*/ 1741 h 10000"/>
              <a:gd name="connsiteX0" fmla="*/ 144 w 10031"/>
              <a:gd name="connsiteY0" fmla="*/ 3752 h 10000"/>
              <a:gd name="connsiteX1" fmla="*/ 1153 w 10031"/>
              <a:gd name="connsiteY1" fmla="*/ 4714 h 10000"/>
              <a:gd name="connsiteX2" fmla="*/ 1659 w 10031"/>
              <a:gd name="connsiteY2" fmla="*/ 6605 h 10000"/>
              <a:gd name="connsiteX3" fmla="*/ 3165 w 10031"/>
              <a:gd name="connsiteY3" fmla="*/ 6523 h 10000"/>
              <a:gd name="connsiteX4" fmla="*/ 4701 w 10031"/>
              <a:gd name="connsiteY4" fmla="*/ 5057 h 10000"/>
              <a:gd name="connsiteX5" fmla="*/ 5246 w 10031"/>
              <a:gd name="connsiteY5" fmla="*/ 2882 h 10000"/>
              <a:gd name="connsiteX6" fmla="*/ 4105 w 10031"/>
              <a:gd name="connsiteY6" fmla="*/ 4253 h 10000"/>
              <a:gd name="connsiteX7" fmla="*/ 4374 w 10031"/>
              <a:gd name="connsiteY7" fmla="*/ 8047 h 10000"/>
              <a:gd name="connsiteX8" fmla="*/ 5105 w 10031"/>
              <a:gd name="connsiteY8" fmla="*/ 9969 h 10000"/>
              <a:gd name="connsiteX9" fmla="*/ 5516 w 10031"/>
              <a:gd name="connsiteY9" fmla="*/ 9159 h 10000"/>
              <a:gd name="connsiteX10" fmla="*/ 5966 w 10031"/>
              <a:gd name="connsiteY10" fmla="*/ 8107 h 10000"/>
              <a:gd name="connsiteX11" fmla="*/ 7315 w 10031"/>
              <a:gd name="connsiteY11" fmla="*/ 6817 h 10000"/>
              <a:gd name="connsiteX12" fmla="*/ 8605 w 10031"/>
              <a:gd name="connsiteY12" fmla="*/ 6516 h 10000"/>
              <a:gd name="connsiteX13" fmla="*/ 8831 w 10031"/>
              <a:gd name="connsiteY13" fmla="*/ 5795 h 10000"/>
              <a:gd name="connsiteX14" fmla="*/ 8850 w 10031"/>
              <a:gd name="connsiteY14" fmla="*/ 4984 h 10000"/>
              <a:gd name="connsiteX15" fmla="*/ 9130 w 10031"/>
              <a:gd name="connsiteY15" fmla="*/ 2371 h 10000"/>
              <a:gd name="connsiteX16" fmla="*/ 10010 w 10031"/>
              <a:gd name="connsiteY16" fmla="*/ 388 h 10000"/>
              <a:gd name="connsiteX17" fmla="*/ 9710 w 10031"/>
              <a:gd name="connsiteY17" fmla="*/ 29 h 10000"/>
              <a:gd name="connsiteX18" fmla="*/ 9093 w 10031"/>
              <a:gd name="connsiteY18" fmla="*/ 810 h 10000"/>
              <a:gd name="connsiteX19" fmla="*/ 8662 w 10031"/>
              <a:gd name="connsiteY19" fmla="*/ 3572 h 10000"/>
              <a:gd name="connsiteX20" fmla="*/ 8099 w 10031"/>
              <a:gd name="connsiteY20" fmla="*/ 4203 h 10000"/>
              <a:gd name="connsiteX21" fmla="*/ 6957 w 10031"/>
              <a:gd name="connsiteY21" fmla="*/ 4594 h 10000"/>
              <a:gd name="connsiteX22" fmla="*/ 6247 w 10031"/>
              <a:gd name="connsiteY22" fmla="*/ 5645 h 10000"/>
              <a:gd name="connsiteX23" fmla="*/ 6022 w 10031"/>
              <a:gd name="connsiteY23" fmla="*/ 7147 h 10000"/>
              <a:gd name="connsiteX24" fmla="*/ 5293 w 10031"/>
              <a:gd name="connsiteY24" fmla="*/ 8228 h 10000"/>
              <a:gd name="connsiteX25" fmla="*/ 3676 w 10031"/>
              <a:gd name="connsiteY25" fmla="*/ 9021 h 10000"/>
              <a:gd name="connsiteX26" fmla="*/ 1439 w 10031"/>
              <a:gd name="connsiteY26" fmla="*/ 9243 h 10000"/>
              <a:gd name="connsiteX27" fmla="*/ 146 w 10031"/>
              <a:gd name="connsiteY27" fmla="*/ 8222 h 10000"/>
              <a:gd name="connsiteX28" fmla="*/ 170 w 10031"/>
              <a:gd name="connsiteY28" fmla="*/ 6460 h 10000"/>
              <a:gd name="connsiteX29" fmla="*/ 788 w 10031"/>
              <a:gd name="connsiteY29" fmla="*/ 5448 h 10000"/>
              <a:gd name="connsiteX30" fmla="*/ 2313 w 10031"/>
              <a:gd name="connsiteY30" fmla="*/ 4846 h 10000"/>
              <a:gd name="connsiteX31" fmla="*/ 3271 w 10031"/>
              <a:gd name="connsiteY31" fmla="*/ 3283 h 10000"/>
              <a:gd name="connsiteX32" fmla="*/ 3411 w 10031"/>
              <a:gd name="connsiteY32" fmla="*/ 1139 h 10000"/>
              <a:gd name="connsiteX33" fmla="*/ 1479 w 10031"/>
              <a:gd name="connsiteY33" fmla="*/ 1111 h 10000"/>
              <a:gd name="connsiteX34" fmla="*/ 237 w 10031"/>
              <a:gd name="connsiteY34" fmla="*/ 1741 h 10000"/>
              <a:gd name="connsiteX0" fmla="*/ 154 w 10041"/>
              <a:gd name="connsiteY0" fmla="*/ 3752 h 10000"/>
              <a:gd name="connsiteX1" fmla="*/ 1163 w 10041"/>
              <a:gd name="connsiteY1" fmla="*/ 4714 h 10000"/>
              <a:gd name="connsiteX2" fmla="*/ 1669 w 10041"/>
              <a:gd name="connsiteY2" fmla="*/ 6605 h 10000"/>
              <a:gd name="connsiteX3" fmla="*/ 3175 w 10041"/>
              <a:gd name="connsiteY3" fmla="*/ 6523 h 10000"/>
              <a:gd name="connsiteX4" fmla="*/ 4711 w 10041"/>
              <a:gd name="connsiteY4" fmla="*/ 5057 h 10000"/>
              <a:gd name="connsiteX5" fmla="*/ 5256 w 10041"/>
              <a:gd name="connsiteY5" fmla="*/ 2882 h 10000"/>
              <a:gd name="connsiteX6" fmla="*/ 4115 w 10041"/>
              <a:gd name="connsiteY6" fmla="*/ 4253 h 10000"/>
              <a:gd name="connsiteX7" fmla="*/ 4384 w 10041"/>
              <a:gd name="connsiteY7" fmla="*/ 8047 h 10000"/>
              <a:gd name="connsiteX8" fmla="*/ 5115 w 10041"/>
              <a:gd name="connsiteY8" fmla="*/ 9969 h 10000"/>
              <a:gd name="connsiteX9" fmla="*/ 5526 w 10041"/>
              <a:gd name="connsiteY9" fmla="*/ 9159 h 10000"/>
              <a:gd name="connsiteX10" fmla="*/ 5976 w 10041"/>
              <a:gd name="connsiteY10" fmla="*/ 8107 h 10000"/>
              <a:gd name="connsiteX11" fmla="*/ 7325 w 10041"/>
              <a:gd name="connsiteY11" fmla="*/ 6817 h 10000"/>
              <a:gd name="connsiteX12" fmla="*/ 8615 w 10041"/>
              <a:gd name="connsiteY12" fmla="*/ 6516 h 10000"/>
              <a:gd name="connsiteX13" fmla="*/ 8841 w 10041"/>
              <a:gd name="connsiteY13" fmla="*/ 5795 h 10000"/>
              <a:gd name="connsiteX14" fmla="*/ 8860 w 10041"/>
              <a:gd name="connsiteY14" fmla="*/ 4984 h 10000"/>
              <a:gd name="connsiteX15" fmla="*/ 9140 w 10041"/>
              <a:gd name="connsiteY15" fmla="*/ 2371 h 10000"/>
              <a:gd name="connsiteX16" fmla="*/ 10020 w 10041"/>
              <a:gd name="connsiteY16" fmla="*/ 388 h 10000"/>
              <a:gd name="connsiteX17" fmla="*/ 9720 w 10041"/>
              <a:gd name="connsiteY17" fmla="*/ 29 h 10000"/>
              <a:gd name="connsiteX18" fmla="*/ 9103 w 10041"/>
              <a:gd name="connsiteY18" fmla="*/ 810 h 10000"/>
              <a:gd name="connsiteX19" fmla="*/ 8672 w 10041"/>
              <a:gd name="connsiteY19" fmla="*/ 3572 h 10000"/>
              <a:gd name="connsiteX20" fmla="*/ 8109 w 10041"/>
              <a:gd name="connsiteY20" fmla="*/ 4203 h 10000"/>
              <a:gd name="connsiteX21" fmla="*/ 6967 w 10041"/>
              <a:gd name="connsiteY21" fmla="*/ 4594 h 10000"/>
              <a:gd name="connsiteX22" fmla="*/ 6257 w 10041"/>
              <a:gd name="connsiteY22" fmla="*/ 5645 h 10000"/>
              <a:gd name="connsiteX23" fmla="*/ 6032 w 10041"/>
              <a:gd name="connsiteY23" fmla="*/ 7147 h 10000"/>
              <a:gd name="connsiteX24" fmla="*/ 5303 w 10041"/>
              <a:gd name="connsiteY24" fmla="*/ 8228 h 10000"/>
              <a:gd name="connsiteX25" fmla="*/ 3686 w 10041"/>
              <a:gd name="connsiteY25" fmla="*/ 9021 h 10000"/>
              <a:gd name="connsiteX26" fmla="*/ 1449 w 10041"/>
              <a:gd name="connsiteY26" fmla="*/ 9243 h 10000"/>
              <a:gd name="connsiteX27" fmla="*/ 156 w 10041"/>
              <a:gd name="connsiteY27" fmla="*/ 8222 h 10000"/>
              <a:gd name="connsiteX28" fmla="*/ 161 w 10041"/>
              <a:gd name="connsiteY28" fmla="*/ 6450 h 10000"/>
              <a:gd name="connsiteX29" fmla="*/ 798 w 10041"/>
              <a:gd name="connsiteY29" fmla="*/ 5448 h 10000"/>
              <a:gd name="connsiteX30" fmla="*/ 2323 w 10041"/>
              <a:gd name="connsiteY30" fmla="*/ 4846 h 10000"/>
              <a:gd name="connsiteX31" fmla="*/ 3281 w 10041"/>
              <a:gd name="connsiteY31" fmla="*/ 3283 h 10000"/>
              <a:gd name="connsiteX32" fmla="*/ 3421 w 10041"/>
              <a:gd name="connsiteY32" fmla="*/ 1139 h 10000"/>
              <a:gd name="connsiteX33" fmla="*/ 1489 w 10041"/>
              <a:gd name="connsiteY33" fmla="*/ 1111 h 10000"/>
              <a:gd name="connsiteX34" fmla="*/ 247 w 10041"/>
              <a:gd name="connsiteY34" fmla="*/ 1741 h 10000"/>
              <a:gd name="connsiteX0" fmla="*/ 146 w 10033"/>
              <a:gd name="connsiteY0" fmla="*/ 3752 h 10000"/>
              <a:gd name="connsiteX1" fmla="*/ 1155 w 10033"/>
              <a:gd name="connsiteY1" fmla="*/ 4714 h 10000"/>
              <a:gd name="connsiteX2" fmla="*/ 1661 w 10033"/>
              <a:gd name="connsiteY2" fmla="*/ 6605 h 10000"/>
              <a:gd name="connsiteX3" fmla="*/ 3167 w 10033"/>
              <a:gd name="connsiteY3" fmla="*/ 6523 h 10000"/>
              <a:gd name="connsiteX4" fmla="*/ 4703 w 10033"/>
              <a:gd name="connsiteY4" fmla="*/ 5057 h 10000"/>
              <a:gd name="connsiteX5" fmla="*/ 5248 w 10033"/>
              <a:gd name="connsiteY5" fmla="*/ 2882 h 10000"/>
              <a:gd name="connsiteX6" fmla="*/ 4107 w 10033"/>
              <a:gd name="connsiteY6" fmla="*/ 4253 h 10000"/>
              <a:gd name="connsiteX7" fmla="*/ 4376 w 10033"/>
              <a:gd name="connsiteY7" fmla="*/ 8047 h 10000"/>
              <a:gd name="connsiteX8" fmla="*/ 5107 w 10033"/>
              <a:gd name="connsiteY8" fmla="*/ 9969 h 10000"/>
              <a:gd name="connsiteX9" fmla="*/ 5518 w 10033"/>
              <a:gd name="connsiteY9" fmla="*/ 9159 h 10000"/>
              <a:gd name="connsiteX10" fmla="*/ 5968 w 10033"/>
              <a:gd name="connsiteY10" fmla="*/ 8107 h 10000"/>
              <a:gd name="connsiteX11" fmla="*/ 7317 w 10033"/>
              <a:gd name="connsiteY11" fmla="*/ 6817 h 10000"/>
              <a:gd name="connsiteX12" fmla="*/ 8607 w 10033"/>
              <a:gd name="connsiteY12" fmla="*/ 6516 h 10000"/>
              <a:gd name="connsiteX13" fmla="*/ 8833 w 10033"/>
              <a:gd name="connsiteY13" fmla="*/ 5795 h 10000"/>
              <a:gd name="connsiteX14" fmla="*/ 8852 w 10033"/>
              <a:gd name="connsiteY14" fmla="*/ 4984 h 10000"/>
              <a:gd name="connsiteX15" fmla="*/ 9132 w 10033"/>
              <a:gd name="connsiteY15" fmla="*/ 2371 h 10000"/>
              <a:gd name="connsiteX16" fmla="*/ 10012 w 10033"/>
              <a:gd name="connsiteY16" fmla="*/ 388 h 10000"/>
              <a:gd name="connsiteX17" fmla="*/ 9712 w 10033"/>
              <a:gd name="connsiteY17" fmla="*/ 29 h 10000"/>
              <a:gd name="connsiteX18" fmla="*/ 9095 w 10033"/>
              <a:gd name="connsiteY18" fmla="*/ 810 h 10000"/>
              <a:gd name="connsiteX19" fmla="*/ 8664 w 10033"/>
              <a:gd name="connsiteY19" fmla="*/ 3572 h 10000"/>
              <a:gd name="connsiteX20" fmla="*/ 8101 w 10033"/>
              <a:gd name="connsiteY20" fmla="*/ 4203 h 10000"/>
              <a:gd name="connsiteX21" fmla="*/ 6959 w 10033"/>
              <a:gd name="connsiteY21" fmla="*/ 4594 h 10000"/>
              <a:gd name="connsiteX22" fmla="*/ 6249 w 10033"/>
              <a:gd name="connsiteY22" fmla="*/ 5645 h 10000"/>
              <a:gd name="connsiteX23" fmla="*/ 6024 w 10033"/>
              <a:gd name="connsiteY23" fmla="*/ 7147 h 10000"/>
              <a:gd name="connsiteX24" fmla="*/ 5295 w 10033"/>
              <a:gd name="connsiteY24" fmla="*/ 8228 h 10000"/>
              <a:gd name="connsiteX25" fmla="*/ 3678 w 10033"/>
              <a:gd name="connsiteY25" fmla="*/ 9021 h 10000"/>
              <a:gd name="connsiteX26" fmla="*/ 1441 w 10033"/>
              <a:gd name="connsiteY26" fmla="*/ 9243 h 10000"/>
              <a:gd name="connsiteX27" fmla="*/ 148 w 10033"/>
              <a:gd name="connsiteY27" fmla="*/ 8222 h 10000"/>
              <a:gd name="connsiteX28" fmla="*/ 153 w 10033"/>
              <a:gd name="connsiteY28" fmla="*/ 6450 h 10000"/>
              <a:gd name="connsiteX29" fmla="*/ 790 w 10033"/>
              <a:gd name="connsiteY29" fmla="*/ 5448 h 10000"/>
              <a:gd name="connsiteX30" fmla="*/ 2315 w 10033"/>
              <a:gd name="connsiteY30" fmla="*/ 4846 h 10000"/>
              <a:gd name="connsiteX31" fmla="*/ 3273 w 10033"/>
              <a:gd name="connsiteY31" fmla="*/ 3283 h 10000"/>
              <a:gd name="connsiteX32" fmla="*/ 3413 w 10033"/>
              <a:gd name="connsiteY32" fmla="*/ 1139 h 10000"/>
              <a:gd name="connsiteX33" fmla="*/ 1481 w 10033"/>
              <a:gd name="connsiteY33" fmla="*/ 1111 h 10000"/>
              <a:gd name="connsiteX34" fmla="*/ 239 w 10033"/>
              <a:gd name="connsiteY34" fmla="*/ 1741 h 10000"/>
              <a:gd name="connsiteX0" fmla="*/ 147 w 10034"/>
              <a:gd name="connsiteY0" fmla="*/ 3752 h 10000"/>
              <a:gd name="connsiteX1" fmla="*/ 1156 w 10034"/>
              <a:gd name="connsiteY1" fmla="*/ 4714 h 10000"/>
              <a:gd name="connsiteX2" fmla="*/ 1662 w 10034"/>
              <a:gd name="connsiteY2" fmla="*/ 6605 h 10000"/>
              <a:gd name="connsiteX3" fmla="*/ 3168 w 10034"/>
              <a:gd name="connsiteY3" fmla="*/ 6523 h 10000"/>
              <a:gd name="connsiteX4" fmla="*/ 4704 w 10034"/>
              <a:gd name="connsiteY4" fmla="*/ 5057 h 10000"/>
              <a:gd name="connsiteX5" fmla="*/ 5249 w 10034"/>
              <a:gd name="connsiteY5" fmla="*/ 2882 h 10000"/>
              <a:gd name="connsiteX6" fmla="*/ 4108 w 10034"/>
              <a:gd name="connsiteY6" fmla="*/ 4253 h 10000"/>
              <a:gd name="connsiteX7" fmla="*/ 4377 w 10034"/>
              <a:gd name="connsiteY7" fmla="*/ 8047 h 10000"/>
              <a:gd name="connsiteX8" fmla="*/ 5108 w 10034"/>
              <a:gd name="connsiteY8" fmla="*/ 9969 h 10000"/>
              <a:gd name="connsiteX9" fmla="*/ 5519 w 10034"/>
              <a:gd name="connsiteY9" fmla="*/ 9159 h 10000"/>
              <a:gd name="connsiteX10" fmla="*/ 5969 w 10034"/>
              <a:gd name="connsiteY10" fmla="*/ 8107 h 10000"/>
              <a:gd name="connsiteX11" fmla="*/ 7318 w 10034"/>
              <a:gd name="connsiteY11" fmla="*/ 6817 h 10000"/>
              <a:gd name="connsiteX12" fmla="*/ 8608 w 10034"/>
              <a:gd name="connsiteY12" fmla="*/ 6516 h 10000"/>
              <a:gd name="connsiteX13" fmla="*/ 8834 w 10034"/>
              <a:gd name="connsiteY13" fmla="*/ 5795 h 10000"/>
              <a:gd name="connsiteX14" fmla="*/ 8853 w 10034"/>
              <a:gd name="connsiteY14" fmla="*/ 4984 h 10000"/>
              <a:gd name="connsiteX15" fmla="*/ 9133 w 10034"/>
              <a:gd name="connsiteY15" fmla="*/ 2371 h 10000"/>
              <a:gd name="connsiteX16" fmla="*/ 10013 w 10034"/>
              <a:gd name="connsiteY16" fmla="*/ 388 h 10000"/>
              <a:gd name="connsiteX17" fmla="*/ 9713 w 10034"/>
              <a:gd name="connsiteY17" fmla="*/ 29 h 10000"/>
              <a:gd name="connsiteX18" fmla="*/ 9096 w 10034"/>
              <a:gd name="connsiteY18" fmla="*/ 810 h 10000"/>
              <a:gd name="connsiteX19" fmla="*/ 8665 w 10034"/>
              <a:gd name="connsiteY19" fmla="*/ 3572 h 10000"/>
              <a:gd name="connsiteX20" fmla="*/ 8102 w 10034"/>
              <a:gd name="connsiteY20" fmla="*/ 4203 h 10000"/>
              <a:gd name="connsiteX21" fmla="*/ 6960 w 10034"/>
              <a:gd name="connsiteY21" fmla="*/ 4594 h 10000"/>
              <a:gd name="connsiteX22" fmla="*/ 6250 w 10034"/>
              <a:gd name="connsiteY22" fmla="*/ 5645 h 10000"/>
              <a:gd name="connsiteX23" fmla="*/ 6025 w 10034"/>
              <a:gd name="connsiteY23" fmla="*/ 7147 h 10000"/>
              <a:gd name="connsiteX24" fmla="*/ 5296 w 10034"/>
              <a:gd name="connsiteY24" fmla="*/ 8228 h 10000"/>
              <a:gd name="connsiteX25" fmla="*/ 3679 w 10034"/>
              <a:gd name="connsiteY25" fmla="*/ 9021 h 10000"/>
              <a:gd name="connsiteX26" fmla="*/ 1442 w 10034"/>
              <a:gd name="connsiteY26" fmla="*/ 9243 h 10000"/>
              <a:gd name="connsiteX27" fmla="*/ 149 w 10034"/>
              <a:gd name="connsiteY27" fmla="*/ 8222 h 10000"/>
              <a:gd name="connsiteX28" fmla="*/ 154 w 10034"/>
              <a:gd name="connsiteY28" fmla="*/ 6450 h 10000"/>
              <a:gd name="connsiteX29" fmla="*/ 791 w 10034"/>
              <a:gd name="connsiteY29" fmla="*/ 5448 h 10000"/>
              <a:gd name="connsiteX30" fmla="*/ 2316 w 10034"/>
              <a:gd name="connsiteY30" fmla="*/ 4846 h 10000"/>
              <a:gd name="connsiteX31" fmla="*/ 3274 w 10034"/>
              <a:gd name="connsiteY31" fmla="*/ 3283 h 10000"/>
              <a:gd name="connsiteX32" fmla="*/ 3414 w 10034"/>
              <a:gd name="connsiteY32" fmla="*/ 1139 h 10000"/>
              <a:gd name="connsiteX33" fmla="*/ 1482 w 10034"/>
              <a:gd name="connsiteY33" fmla="*/ 1111 h 10000"/>
              <a:gd name="connsiteX34" fmla="*/ 240 w 10034"/>
              <a:gd name="connsiteY34" fmla="*/ 1741 h 10000"/>
              <a:gd name="connsiteX0" fmla="*/ 147 w 10034"/>
              <a:gd name="connsiteY0" fmla="*/ 3752 h 10000"/>
              <a:gd name="connsiteX1" fmla="*/ 1156 w 10034"/>
              <a:gd name="connsiteY1" fmla="*/ 4714 h 10000"/>
              <a:gd name="connsiteX2" fmla="*/ 1662 w 10034"/>
              <a:gd name="connsiteY2" fmla="*/ 6605 h 10000"/>
              <a:gd name="connsiteX3" fmla="*/ 3168 w 10034"/>
              <a:gd name="connsiteY3" fmla="*/ 6523 h 10000"/>
              <a:gd name="connsiteX4" fmla="*/ 4704 w 10034"/>
              <a:gd name="connsiteY4" fmla="*/ 5057 h 10000"/>
              <a:gd name="connsiteX5" fmla="*/ 5249 w 10034"/>
              <a:gd name="connsiteY5" fmla="*/ 2882 h 10000"/>
              <a:gd name="connsiteX6" fmla="*/ 4108 w 10034"/>
              <a:gd name="connsiteY6" fmla="*/ 4253 h 10000"/>
              <a:gd name="connsiteX7" fmla="*/ 4377 w 10034"/>
              <a:gd name="connsiteY7" fmla="*/ 8047 h 10000"/>
              <a:gd name="connsiteX8" fmla="*/ 5108 w 10034"/>
              <a:gd name="connsiteY8" fmla="*/ 9969 h 10000"/>
              <a:gd name="connsiteX9" fmla="*/ 5519 w 10034"/>
              <a:gd name="connsiteY9" fmla="*/ 9159 h 10000"/>
              <a:gd name="connsiteX10" fmla="*/ 5969 w 10034"/>
              <a:gd name="connsiteY10" fmla="*/ 8107 h 10000"/>
              <a:gd name="connsiteX11" fmla="*/ 7318 w 10034"/>
              <a:gd name="connsiteY11" fmla="*/ 6817 h 10000"/>
              <a:gd name="connsiteX12" fmla="*/ 8608 w 10034"/>
              <a:gd name="connsiteY12" fmla="*/ 6516 h 10000"/>
              <a:gd name="connsiteX13" fmla="*/ 8834 w 10034"/>
              <a:gd name="connsiteY13" fmla="*/ 5795 h 10000"/>
              <a:gd name="connsiteX14" fmla="*/ 8853 w 10034"/>
              <a:gd name="connsiteY14" fmla="*/ 4984 h 10000"/>
              <a:gd name="connsiteX15" fmla="*/ 9133 w 10034"/>
              <a:gd name="connsiteY15" fmla="*/ 2371 h 10000"/>
              <a:gd name="connsiteX16" fmla="*/ 10013 w 10034"/>
              <a:gd name="connsiteY16" fmla="*/ 388 h 10000"/>
              <a:gd name="connsiteX17" fmla="*/ 9713 w 10034"/>
              <a:gd name="connsiteY17" fmla="*/ 29 h 10000"/>
              <a:gd name="connsiteX18" fmla="*/ 9096 w 10034"/>
              <a:gd name="connsiteY18" fmla="*/ 810 h 10000"/>
              <a:gd name="connsiteX19" fmla="*/ 8665 w 10034"/>
              <a:gd name="connsiteY19" fmla="*/ 3572 h 10000"/>
              <a:gd name="connsiteX20" fmla="*/ 8102 w 10034"/>
              <a:gd name="connsiteY20" fmla="*/ 4203 h 10000"/>
              <a:gd name="connsiteX21" fmla="*/ 6960 w 10034"/>
              <a:gd name="connsiteY21" fmla="*/ 4594 h 10000"/>
              <a:gd name="connsiteX22" fmla="*/ 6250 w 10034"/>
              <a:gd name="connsiteY22" fmla="*/ 5645 h 10000"/>
              <a:gd name="connsiteX23" fmla="*/ 6025 w 10034"/>
              <a:gd name="connsiteY23" fmla="*/ 7147 h 10000"/>
              <a:gd name="connsiteX24" fmla="*/ 5296 w 10034"/>
              <a:gd name="connsiteY24" fmla="*/ 8228 h 10000"/>
              <a:gd name="connsiteX25" fmla="*/ 3679 w 10034"/>
              <a:gd name="connsiteY25" fmla="*/ 9021 h 10000"/>
              <a:gd name="connsiteX26" fmla="*/ 1442 w 10034"/>
              <a:gd name="connsiteY26" fmla="*/ 9243 h 10000"/>
              <a:gd name="connsiteX27" fmla="*/ 149 w 10034"/>
              <a:gd name="connsiteY27" fmla="*/ 8222 h 10000"/>
              <a:gd name="connsiteX28" fmla="*/ 154 w 10034"/>
              <a:gd name="connsiteY28" fmla="*/ 6450 h 10000"/>
              <a:gd name="connsiteX29" fmla="*/ 791 w 10034"/>
              <a:gd name="connsiteY29" fmla="*/ 5448 h 10000"/>
              <a:gd name="connsiteX30" fmla="*/ 2316 w 10034"/>
              <a:gd name="connsiteY30" fmla="*/ 4846 h 10000"/>
              <a:gd name="connsiteX31" fmla="*/ 3274 w 10034"/>
              <a:gd name="connsiteY31" fmla="*/ 3283 h 10000"/>
              <a:gd name="connsiteX32" fmla="*/ 3414 w 10034"/>
              <a:gd name="connsiteY32" fmla="*/ 1139 h 10000"/>
              <a:gd name="connsiteX33" fmla="*/ 1482 w 10034"/>
              <a:gd name="connsiteY33" fmla="*/ 1111 h 10000"/>
              <a:gd name="connsiteX34" fmla="*/ 240 w 10034"/>
              <a:gd name="connsiteY34" fmla="*/ 1741 h 10000"/>
              <a:gd name="connsiteX0" fmla="*/ 147 w 10034"/>
              <a:gd name="connsiteY0" fmla="*/ 3752 h 10000"/>
              <a:gd name="connsiteX1" fmla="*/ 1156 w 10034"/>
              <a:gd name="connsiteY1" fmla="*/ 4714 h 10000"/>
              <a:gd name="connsiteX2" fmla="*/ 1662 w 10034"/>
              <a:gd name="connsiteY2" fmla="*/ 6605 h 10000"/>
              <a:gd name="connsiteX3" fmla="*/ 3168 w 10034"/>
              <a:gd name="connsiteY3" fmla="*/ 6523 h 10000"/>
              <a:gd name="connsiteX4" fmla="*/ 4704 w 10034"/>
              <a:gd name="connsiteY4" fmla="*/ 5057 h 10000"/>
              <a:gd name="connsiteX5" fmla="*/ 5249 w 10034"/>
              <a:gd name="connsiteY5" fmla="*/ 2882 h 10000"/>
              <a:gd name="connsiteX6" fmla="*/ 4108 w 10034"/>
              <a:gd name="connsiteY6" fmla="*/ 4253 h 10000"/>
              <a:gd name="connsiteX7" fmla="*/ 4377 w 10034"/>
              <a:gd name="connsiteY7" fmla="*/ 8047 h 10000"/>
              <a:gd name="connsiteX8" fmla="*/ 5108 w 10034"/>
              <a:gd name="connsiteY8" fmla="*/ 9969 h 10000"/>
              <a:gd name="connsiteX9" fmla="*/ 5519 w 10034"/>
              <a:gd name="connsiteY9" fmla="*/ 9159 h 10000"/>
              <a:gd name="connsiteX10" fmla="*/ 5969 w 10034"/>
              <a:gd name="connsiteY10" fmla="*/ 8107 h 10000"/>
              <a:gd name="connsiteX11" fmla="*/ 7318 w 10034"/>
              <a:gd name="connsiteY11" fmla="*/ 6817 h 10000"/>
              <a:gd name="connsiteX12" fmla="*/ 8608 w 10034"/>
              <a:gd name="connsiteY12" fmla="*/ 6516 h 10000"/>
              <a:gd name="connsiteX13" fmla="*/ 8834 w 10034"/>
              <a:gd name="connsiteY13" fmla="*/ 5795 h 10000"/>
              <a:gd name="connsiteX14" fmla="*/ 8853 w 10034"/>
              <a:gd name="connsiteY14" fmla="*/ 4984 h 10000"/>
              <a:gd name="connsiteX15" fmla="*/ 9133 w 10034"/>
              <a:gd name="connsiteY15" fmla="*/ 2371 h 10000"/>
              <a:gd name="connsiteX16" fmla="*/ 10013 w 10034"/>
              <a:gd name="connsiteY16" fmla="*/ 388 h 10000"/>
              <a:gd name="connsiteX17" fmla="*/ 9713 w 10034"/>
              <a:gd name="connsiteY17" fmla="*/ 29 h 10000"/>
              <a:gd name="connsiteX18" fmla="*/ 9096 w 10034"/>
              <a:gd name="connsiteY18" fmla="*/ 810 h 10000"/>
              <a:gd name="connsiteX19" fmla="*/ 8665 w 10034"/>
              <a:gd name="connsiteY19" fmla="*/ 3572 h 10000"/>
              <a:gd name="connsiteX20" fmla="*/ 8102 w 10034"/>
              <a:gd name="connsiteY20" fmla="*/ 4203 h 10000"/>
              <a:gd name="connsiteX21" fmla="*/ 6960 w 10034"/>
              <a:gd name="connsiteY21" fmla="*/ 4594 h 10000"/>
              <a:gd name="connsiteX22" fmla="*/ 6250 w 10034"/>
              <a:gd name="connsiteY22" fmla="*/ 5645 h 10000"/>
              <a:gd name="connsiteX23" fmla="*/ 6025 w 10034"/>
              <a:gd name="connsiteY23" fmla="*/ 7147 h 10000"/>
              <a:gd name="connsiteX24" fmla="*/ 5296 w 10034"/>
              <a:gd name="connsiteY24" fmla="*/ 8228 h 10000"/>
              <a:gd name="connsiteX25" fmla="*/ 3679 w 10034"/>
              <a:gd name="connsiteY25" fmla="*/ 9021 h 10000"/>
              <a:gd name="connsiteX26" fmla="*/ 1442 w 10034"/>
              <a:gd name="connsiteY26" fmla="*/ 9243 h 10000"/>
              <a:gd name="connsiteX27" fmla="*/ 149 w 10034"/>
              <a:gd name="connsiteY27" fmla="*/ 8222 h 10000"/>
              <a:gd name="connsiteX28" fmla="*/ 154 w 10034"/>
              <a:gd name="connsiteY28" fmla="*/ 6450 h 10000"/>
              <a:gd name="connsiteX29" fmla="*/ 791 w 10034"/>
              <a:gd name="connsiteY29" fmla="*/ 5448 h 10000"/>
              <a:gd name="connsiteX30" fmla="*/ 2316 w 10034"/>
              <a:gd name="connsiteY30" fmla="*/ 4846 h 10000"/>
              <a:gd name="connsiteX31" fmla="*/ 3274 w 10034"/>
              <a:gd name="connsiteY31" fmla="*/ 3283 h 10000"/>
              <a:gd name="connsiteX32" fmla="*/ 3414 w 10034"/>
              <a:gd name="connsiteY32" fmla="*/ 1139 h 10000"/>
              <a:gd name="connsiteX33" fmla="*/ 1482 w 10034"/>
              <a:gd name="connsiteY33" fmla="*/ 1111 h 10000"/>
              <a:gd name="connsiteX34" fmla="*/ 240 w 10034"/>
              <a:gd name="connsiteY34" fmla="*/ 1741 h 10000"/>
              <a:gd name="connsiteX0" fmla="*/ 147 w 10034"/>
              <a:gd name="connsiteY0" fmla="*/ 3752 h 10000"/>
              <a:gd name="connsiteX1" fmla="*/ 1156 w 10034"/>
              <a:gd name="connsiteY1" fmla="*/ 4714 h 10000"/>
              <a:gd name="connsiteX2" fmla="*/ 1662 w 10034"/>
              <a:gd name="connsiteY2" fmla="*/ 6605 h 10000"/>
              <a:gd name="connsiteX3" fmla="*/ 3168 w 10034"/>
              <a:gd name="connsiteY3" fmla="*/ 6523 h 10000"/>
              <a:gd name="connsiteX4" fmla="*/ 4704 w 10034"/>
              <a:gd name="connsiteY4" fmla="*/ 5057 h 10000"/>
              <a:gd name="connsiteX5" fmla="*/ 5249 w 10034"/>
              <a:gd name="connsiteY5" fmla="*/ 2882 h 10000"/>
              <a:gd name="connsiteX6" fmla="*/ 4108 w 10034"/>
              <a:gd name="connsiteY6" fmla="*/ 4253 h 10000"/>
              <a:gd name="connsiteX7" fmla="*/ 4377 w 10034"/>
              <a:gd name="connsiteY7" fmla="*/ 8047 h 10000"/>
              <a:gd name="connsiteX8" fmla="*/ 5108 w 10034"/>
              <a:gd name="connsiteY8" fmla="*/ 9969 h 10000"/>
              <a:gd name="connsiteX9" fmla="*/ 5519 w 10034"/>
              <a:gd name="connsiteY9" fmla="*/ 9159 h 10000"/>
              <a:gd name="connsiteX10" fmla="*/ 5969 w 10034"/>
              <a:gd name="connsiteY10" fmla="*/ 8107 h 10000"/>
              <a:gd name="connsiteX11" fmla="*/ 7318 w 10034"/>
              <a:gd name="connsiteY11" fmla="*/ 6817 h 10000"/>
              <a:gd name="connsiteX12" fmla="*/ 8608 w 10034"/>
              <a:gd name="connsiteY12" fmla="*/ 6516 h 10000"/>
              <a:gd name="connsiteX13" fmla="*/ 8834 w 10034"/>
              <a:gd name="connsiteY13" fmla="*/ 5795 h 10000"/>
              <a:gd name="connsiteX14" fmla="*/ 8853 w 10034"/>
              <a:gd name="connsiteY14" fmla="*/ 4984 h 10000"/>
              <a:gd name="connsiteX15" fmla="*/ 9133 w 10034"/>
              <a:gd name="connsiteY15" fmla="*/ 2371 h 10000"/>
              <a:gd name="connsiteX16" fmla="*/ 10013 w 10034"/>
              <a:gd name="connsiteY16" fmla="*/ 388 h 10000"/>
              <a:gd name="connsiteX17" fmla="*/ 9713 w 10034"/>
              <a:gd name="connsiteY17" fmla="*/ 29 h 10000"/>
              <a:gd name="connsiteX18" fmla="*/ 9096 w 10034"/>
              <a:gd name="connsiteY18" fmla="*/ 810 h 10000"/>
              <a:gd name="connsiteX19" fmla="*/ 8665 w 10034"/>
              <a:gd name="connsiteY19" fmla="*/ 3572 h 10000"/>
              <a:gd name="connsiteX20" fmla="*/ 8102 w 10034"/>
              <a:gd name="connsiteY20" fmla="*/ 4203 h 10000"/>
              <a:gd name="connsiteX21" fmla="*/ 6960 w 10034"/>
              <a:gd name="connsiteY21" fmla="*/ 4594 h 10000"/>
              <a:gd name="connsiteX22" fmla="*/ 6250 w 10034"/>
              <a:gd name="connsiteY22" fmla="*/ 5645 h 10000"/>
              <a:gd name="connsiteX23" fmla="*/ 6025 w 10034"/>
              <a:gd name="connsiteY23" fmla="*/ 7147 h 10000"/>
              <a:gd name="connsiteX24" fmla="*/ 5296 w 10034"/>
              <a:gd name="connsiteY24" fmla="*/ 8228 h 10000"/>
              <a:gd name="connsiteX25" fmla="*/ 3679 w 10034"/>
              <a:gd name="connsiteY25" fmla="*/ 9021 h 10000"/>
              <a:gd name="connsiteX26" fmla="*/ 1442 w 10034"/>
              <a:gd name="connsiteY26" fmla="*/ 9243 h 10000"/>
              <a:gd name="connsiteX27" fmla="*/ 149 w 10034"/>
              <a:gd name="connsiteY27" fmla="*/ 8222 h 10000"/>
              <a:gd name="connsiteX28" fmla="*/ 154 w 10034"/>
              <a:gd name="connsiteY28" fmla="*/ 6450 h 10000"/>
              <a:gd name="connsiteX29" fmla="*/ 791 w 10034"/>
              <a:gd name="connsiteY29" fmla="*/ 5448 h 10000"/>
              <a:gd name="connsiteX30" fmla="*/ 2316 w 10034"/>
              <a:gd name="connsiteY30" fmla="*/ 4846 h 10000"/>
              <a:gd name="connsiteX31" fmla="*/ 3274 w 10034"/>
              <a:gd name="connsiteY31" fmla="*/ 3283 h 10000"/>
              <a:gd name="connsiteX32" fmla="*/ 3414 w 10034"/>
              <a:gd name="connsiteY32" fmla="*/ 1139 h 10000"/>
              <a:gd name="connsiteX33" fmla="*/ 1482 w 10034"/>
              <a:gd name="connsiteY33" fmla="*/ 1111 h 10000"/>
              <a:gd name="connsiteX34" fmla="*/ 240 w 10034"/>
              <a:gd name="connsiteY34" fmla="*/ 1741 h 10000"/>
              <a:gd name="connsiteX0" fmla="*/ 147 w 10034"/>
              <a:gd name="connsiteY0" fmla="*/ 3752 h 10000"/>
              <a:gd name="connsiteX1" fmla="*/ 1156 w 10034"/>
              <a:gd name="connsiteY1" fmla="*/ 4714 h 10000"/>
              <a:gd name="connsiteX2" fmla="*/ 1662 w 10034"/>
              <a:gd name="connsiteY2" fmla="*/ 6605 h 10000"/>
              <a:gd name="connsiteX3" fmla="*/ 3168 w 10034"/>
              <a:gd name="connsiteY3" fmla="*/ 6523 h 10000"/>
              <a:gd name="connsiteX4" fmla="*/ 4704 w 10034"/>
              <a:gd name="connsiteY4" fmla="*/ 5057 h 10000"/>
              <a:gd name="connsiteX5" fmla="*/ 5249 w 10034"/>
              <a:gd name="connsiteY5" fmla="*/ 2882 h 10000"/>
              <a:gd name="connsiteX6" fmla="*/ 4108 w 10034"/>
              <a:gd name="connsiteY6" fmla="*/ 4253 h 10000"/>
              <a:gd name="connsiteX7" fmla="*/ 4377 w 10034"/>
              <a:gd name="connsiteY7" fmla="*/ 8047 h 10000"/>
              <a:gd name="connsiteX8" fmla="*/ 5108 w 10034"/>
              <a:gd name="connsiteY8" fmla="*/ 9969 h 10000"/>
              <a:gd name="connsiteX9" fmla="*/ 5519 w 10034"/>
              <a:gd name="connsiteY9" fmla="*/ 9159 h 10000"/>
              <a:gd name="connsiteX10" fmla="*/ 5969 w 10034"/>
              <a:gd name="connsiteY10" fmla="*/ 8107 h 10000"/>
              <a:gd name="connsiteX11" fmla="*/ 7318 w 10034"/>
              <a:gd name="connsiteY11" fmla="*/ 6817 h 10000"/>
              <a:gd name="connsiteX12" fmla="*/ 8608 w 10034"/>
              <a:gd name="connsiteY12" fmla="*/ 6516 h 10000"/>
              <a:gd name="connsiteX13" fmla="*/ 8834 w 10034"/>
              <a:gd name="connsiteY13" fmla="*/ 5795 h 10000"/>
              <a:gd name="connsiteX14" fmla="*/ 8853 w 10034"/>
              <a:gd name="connsiteY14" fmla="*/ 4984 h 10000"/>
              <a:gd name="connsiteX15" fmla="*/ 9133 w 10034"/>
              <a:gd name="connsiteY15" fmla="*/ 2371 h 10000"/>
              <a:gd name="connsiteX16" fmla="*/ 10013 w 10034"/>
              <a:gd name="connsiteY16" fmla="*/ 388 h 10000"/>
              <a:gd name="connsiteX17" fmla="*/ 9713 w 10034"/>
              <a:gd name="connsiteY17" fmla="*/ 29 h 10000"/>
              <a:gd name="connsiteX18" fmla="*/ 9096 w 10034"/>
              <a:gd name="connsiteY18" fmla="*/ 810 h 10000"/>
              <a:gd name="connsiteX19" fmla="*/ 8665 w 10034"/>
              <a:gd name="connsiteY19" fmla="*/ 3572 h 10000"/>
              <a:gd name="connsiteX20" fmla="*/ 8102 w 10034"/>
              <a:gd name="connsiteY20" fmla="*/ 4203 h 10000"/>
              <a:gd name="connsiteX21" fmla="*/ 6960 w 10034"/>
              <a:gd name="connsiteY21" fmla="*/ 4594 h 10000"/>
              <a:gd name="connsiteX22" fmla="*/ 6250 w 10034"/>
              <a:gd name="connsiteY22" fmla="*/ 5645 h 10000"/>
              <a:gd name="connsiteX23" fmla="*/ 6025 w 10034"/>
              <a:gd name="connsiteY23" fmla="*/ 7147 h 10000"/>
              <a:gd name="connsiteX24" fmla="*/ 5296 w 10034"/>
              <a:gd name="connsiteY24" fmla="*/ 8228 h 10000"/>
              <a:gd name="connsiteX25" fmla="*/ 3679 w 10034"/>
              <a:gd name="connsiteY25" fmla="*/ 9021 h 10000"/>
              <a:gd name="connsiteX26" fmla="*/ 1442 w 10034"/>
              <a:gd name="connsiteY26" fmla="*/ 9243 h 10000"/>
              <a:gd name="connsiteX27" fmla="*/ 149 w 10034"/>
              <a:gd name="connsiteY27" fmla="*/ 8222 h 10000"/>
              <a:gd name="connsiteX28" fmla="*/ 154 w 10034"/>
              <a:gd name="connsiteY28" fmla="*/ 6450 h 10000"/>
              <a:gd name="connsiteX29" fmla="*/ 791 w 10034"/>
              <a:gd name="connsiteY29" fmla="*/ 5448 h 10000"/>
              <a:gd name="connsiteX30" fmla="*/ 2316 w 10034"/>
              <a:gd name="connsiteY30" fmla="*/ 4846 h 10000"/>
              <a:gd name="connsiteX31" fmla="*/ 3274 w 10034"/>
              <a:gd name="connsiteY31" fmla="*/ 3283 h 10000"/>
              <a:gd name="connsiteX32" fmla="*/ 3414 w 10034"/>
              <a:gd name="connsiteY32" fmla="*/ 1139 h 10000"/>
              <a:gd name="connsiteX33" fmla="*/ 1482 w 10034"/>
              <a:gd name="connsiteY33" fmla="*/ 1111 h 10000"/>
              <a:gd name="connsiteX34" fmla="*/ 240 w 10034"/>
              <a:gd name="connsiteY34" fmla="*/ 1741 h 10000"/>
              <a:gd name="connsiteX0" fmla="*/ 131 w 10018"/>
              <a:gd name="connsiteY0" fmla="*/ 3752 h 10000"/>
              <a:gd name="connsiteX1" fmla="*/ 1140 w 10018"/>
              <a:gd name="connsiteY1" fmla="*/ 4714 h 10000"/>
              <a:gd name="connsiteX2" fmla="*/ 1646 w 10018"/>
              <a:gd name="connsiteY2" fmla="*/ 6605 h 10000"/>
              <a:gd name="connsiteX3" fmla="*/ 3152 w 10018"/>
              <a:gd name="connsiteY3" fmla="*/ 6523 h 10000"/>
              <a:gd name="connsiteX4" fmla="*/ 4688 w 10018"/>
              <a:gd name="connsiteY4" fmla="*/ 5057 h 10000"/>
              <a:gd name="connsiteX5" fmla="*/ 5233 w 10018"/>
              <a:gd name="connsiteY5" fmla="*/ 2882 h 10000"/>
              <a:gd name="connsiteX6" fmla="*/ 4092 w 10018"/>
              <a:gd name="connsiteY6" fmla="*/ 4253 h 10000"/>
              <a:gd name="connsiteX7" fmla="*/ 4361 w 10018"/>
              <a:gd name="connsiteY7" fmla="*/ 8047 h 10000"/>
              <a:gd name="connsiteX8" fmla="*/ 5092 w 10018"/>
              <a:gd name="connsiteY8" fmla="*/ 9969 h 10000"/>
              <a:gd name="connsiteX9" fmla="*/ 5503 w 10018"/>
              <a:gd name="connsiteY9" fmla="*/ 9159 h 10000"/>
              <a:gd name="connsiteX10" fmla="*/ 5953 w 10018"/>
              <a:gd name="connsiteY10" fmla="*/ 8107 h 10000"/>
              <a:gd name="connsiteX11" fmla="*/ 7302 w 10018"/>
              <a:gd name="connsiteY11" fmla="*/ 6817 h 10000"/>
              <a:gd name="connsiteX12" fmla="*/ 8592 w 10018"/>
              <a:gd name="connsiteY12" fmla="*/ 6516 h 10000"/>
              <a:gd name="connsiteX13" fmla="*/ 8818 w 10018"/>
              <a:gd name="connsiteY13" fmla="*/ 5795 h 10000"/>
              <a:gd name="connsiteX14" fmla="*/ 8837 w 10018"/>
              <a:gd name="connsiteY14" fmla="*/ 4984 h 10000"/>
              <a:gd name="connsiteX15" fmla="*/ 9117 w 10018"/>
              <a:gd name="connsiteY15" fmla="*/ 2371 h 10000"/>
              <a:gd name="connsiteX16" fmla="*/ 9997 w 10018"/>
              <a:gd name="connsiteY16" fmla="*/ 388 h 10000"/>
              <a:gd name="connsiteX17" fmla="*/ 9697 w 10018"/>
              <a:gd name="connsiteY17" fmla="*/ 29 h 10000"/>
              <a:gd name="connsiteX18" fmla="*/ 9080 w 10018"/>
              <a:gd name="connsiteY18" fmla="*/ 810 h 10000"/>
              <a:gd name="connsiteX19" fmla="*/ 8649 w 10018"/>
              <a:gd name="connsiteY19" fmla="*/ 3572 h 10000"/>
              <a:gd name="connsiteX20" fmla="*/ 8086 w 10018"/>
              <a:gd name="connsiteY20" fmla="*/ 4203 h 10000"/>
              <a:gd name="connsiteX21" fmla="*/ 6944 w 10018"/>
              <a:gd name="connsiteY21" fmla="*/ 4594 h 10000"/>
              <a:gd name="connsiteX22" fmla="*/ 6234 w 10018"/>
              <a:gd name="connsiteY22" fmla="*/ 5645 h 10000"/>
              <a:gd name="connsiteX23" fmla="*/ 6009 w 10018"/>
              <a:gd name="connsiteY23" fmla="*/ 7147 h 10000"/>
              <a:gd name="connsiteX24" fmla="*/ 5280 w 10018"/>
              <a:gd name="connsiteY24" fmla="*/ 8228 h 10000"/>
              <a:gd name="connsiteX25" fmla="*/ 3663 w 10018"/>
              <a:gd name="connsiteY25" fmla="*/ 9021 h 10000"/>
              <a:gd name="connsiteX26" fmla="*/ 1426 w 10018"/>
              <a:gd name="connsiteY26" fmla="*/ 9243 h 10000"/>
              <a:gd name="connsiteX27" fmla="*/ 133 w 10018"/>
              <a:gd name="connsiteY27" fmla="*/ 8222 h 10000"/>
              <a:gd name="connsiteX28" fmla="*/ 138 w 10018"/>
              <a:gd name="connsiteY28" fmla="*/ 6450 h 10000"/>
              <a:gd name="connsiteX29" fmla="*/ 981 w 10018"/>
              <a:gd name="connsiteY29" fmla="*/ 5338 h 10000"/>
              <a:gd name="connsiteX30" fmla="*/ 2300 w 10018"/>
              <a:gd name="connsiteY30" fmla="*/ 4846 h 10000"/>
              <a:gd name="connsiteX31" fmla="*/ 3258 w 10018"/>
              <a:gd name="connsiteY31" fmla="*/ 3283 h 10000"/>
              <a:gd name="connsiteX32" fmla="*/ 3398 w 10018"/>
              <a:gd name="connsiteY32" fmla="*/ 1139 h 10000"/>
              <a:gd name="connsiteX33" fmla="*/ 1466 w 10018"/>
              <a:gd name="connsiteY33" fmla="*/ 1111 h 10000"/>
              <a:gd name="connsiteX34" fmla="*/ 224 w 10018"/>
              <a:gd name="connsiteY34" fmla="*/ 1741 h 10000"/>
              <a:gd name="connsiteX0" fmla="*/ 131 w 10018"/>
              <a:gd name="connsiteY0" fmla="*/ 3752 h 10000"/>
              <a:gd name="connsiteX1" fmla="*/ 1140 w 10018"/>
              <a:gd name="connsiteY1" fmla="*/ 4714 h 10000"/>
              <a:gd name="connsiteX2" fmla="*/ 1646 w 10018"/>
              <a:gd name="connsiteY2" fmla="*/ 6605 h 10000"/>
              <a:gd name="connsiteX3" fmla="*/ 3152 w 10018"/>
              <a:gd name="connsiteY3" fmla="*/ 6523 h 10000"/>
              <a:gd name="connsiteX4" fmla="*/ 4688 w 10018"/>
              <a:gd name="connsiteY4" fmla="*/ 5057 h 10000"/>
              <a:gd name="connsiteX5" fmla="*/ 5233 w 10018"/>
              <a:gd name="connsiteY5" fmla="*/ 2882 h 10000"/>
              <a:gd name="connsiteX6" fmla="*/ 4092 w 10018"/>
              <a:gd name="connsiteY6" fmla="*/ 4253 h 10000"/>
              <a:gd name="connsiteX7" fmla="*/ 4361 w 10018"/>
              <a:gd name="connsiteY7" fmla="*/ 8047 h 10000"/>
              <a:gd name="connsiteX8" fmla="*/ 5092 w 10018"/>
              <a:gd name="connsiteY8" fmla="*/ 9969 h 10000"/>
              <a:gd name="connsiteX9" fmla="*/ 5503 w 10018"/>
              <a:gd name="connsiteY9" fmla="*/ 9159 h 10000"/>
              <a:gd name="connsiteX10" fmla="*/ 5953 w 10018"/>
              <a:gd name="connsiteY10" fmla="*/ 8107 h 10000"/>
              <a:gd name="connsiteX11" fmla="*/ 7302 w 10018"/>
              <a:gd name="connsiteY11" fmla="*/ 6817 h 10000"/>
              <a:gd name="connsiteX12" fmla="*/ 8592 w 10018"/>
              <a:gd name="connsiteY12" fmla="*/ 6516 h 10000"/>
              <a:gd name="connsiteX13" fmla="*/ 8818 w 10018"/>
              <a:gd name="connsiteY13" fmla="*/ 5795 h 10000"/>
              <a:gd name="connsiteX14" fmla="*/ 8837 w 10018"/>
              <a:gd name="connsiteY14" fmla="*/ 4984 h 10000"/>
              <a:gd name="connsiteX15" fmla="*/ 9117 w 10018"/>
              <a:gd name="connsiteY15" fmla="*/ 2371 h 10000"/>
              <a:gd name="connsiteX16" fmla="*/ 9997 w 10018"/>
              <a:gd name="connsiteY16" fmla="*/ 388 h 10000"/>
              <a:gd name="connsiteX17" fmla="*/ 9697 w 10018"/>
              <a:gd name="connsiteY17" fmla="*/ 29 h 10000"/>
              <a:gd name="connsiteX18" fmla="*/ 9080 w 10018"/>
              <a:gd name="connsiteY18" fmla="*/ 810 h 10000"/>
              <a:gd name="connsiteX19" fmla="*/ 8649 w 10018"/>
              <a:gd name="connsiteY19" fmla="*/ 3572 h 10000"/>
              <a:gd name="connsiteX20" fmla="*/ 8086 w 10018"/>
              <a:gd name="connsiteY20" fmla="*/ 4203 h 10000"/>
              <a:gd name="connsiteX21" fmla="*/ 6944 w 10018"/>
              <a:gd name="connsiteY21" fmla="*/ 4594 h 10000"/>
              <a:gd name="connsiteX22" fmla="*/ 6234 w 10018"/>
              <a:gd name="connsiteY22" fmla="*/ 5645 h 10000"/>
              <a:gd name="connsiteX23" fmla="*/ 6009 w 10018"/>
              <a:gd name="connsiteY23" fmla="*/ 7147 h 10000"/>
              <a:gd name="connsiteX24" fmla="*/ 5280 w 10018"/>
              <a:gd name="connsiteY24" fmla="*/ 8228 h 10000"/>
              <a:gd name="connsiteX25" fmla="*/ 3663 w 10018"/>
              <a:gd name="connsiteY25" fmla="*/ 9021 h 10000"/>
              <a:gd name="connsiteX26" fmla="*/ 1426 w 10018"/>
              <a:gd name="connsiteY26" fmla="*/ 9243 h 10000"/>
              <a:gd name="connsiteX27" fmla="*/ 133 w 10018"/>
              <a:gd name="connsiteY27" fmla="*/ 8222 h 10000"/>
              <a:gd name="connsiteX28" fmla="*/ 138 w 10018"/>
              <a:gd name="connsiteY28" fmla="*/ 6450 h 10000"/>
              <a:gd name="connsiteX29" fmla="*/ 981 w 10018"/>
              <a:gd name="connsiteY29" fmla="*/ 5338 h 10000"/>
              <a:gd name="connsiteX30" fmla="*/ 2300 w 10018"/>
              <a:gd name="connsiteY30" fmla="*/ 4846 h 10000"/>
              <a:gd name="connsiteX31" fmla="*/ 3258 w 10018"/>
              <a:gd name="connsiteY31" fmla="*/ 3283 h 10000"/>
              <a:gd name="connsiteX32" fmla="*/ 3398 w 10018"/>
              <a:gd name="connsiteY32" fmla="*/ 1139 h 10000"/>
              <a:gd name="connsiteX33" fmla="*/ 1466 w 10018"/>
              <a:gd name="connsiteY33" fmla="*/ 1111 h 10000"/>
              <a:gd name="connsiteX34" fmla="*/ 224 w 10018"/>
              <a:gd name="connsiteY34" fmla="*/ 1741 h 10000"/>
              <a:gd name="connsiteX0" fmla="*/ 131 w 10018"/>
              <a:gd name="connsiteY0" fmla="*/ 3752 h 10000"/>
              <a:gd name="connsiteX1" fmla="*/ 1140 w 10018"/>
              <a:gd name="connsiteY1" fmla="*/ 4714 h 10000"/>
              <a:gd name="connsiteX2" fmla="*/ 1646 w 10018"/>
              <a:gd name="connsiteY2" fmla="*/ 6605 h 10000"/>
              <a:gd name="connsiteX3" fmla="*/ 3152 w 10018"/>
              <a:gd name="connsiteY3" fmla="*/ 6523 h 10000"/>
              <a:gd name="connsiteX4" fmla="*/ 4688 w 10018"/>
              <a:gd name="connsiteY4" fmla="*/ 5057 h 10000"/>
              <a:gd name="connsiteX5" fmla="*/ 5233 w 10018"/>
              <a:gd name="connsiteY5" fmla="*/ 2882 h 10000"/>
              <a:gd name="connsiteX6" fmla="*/ 4092 w 10018"/>
              <a:gd name="connsiteY6" fmla="*/ 4253 h 10000"/>
              <a:gd name="connsiteX7" fmla="*/ 4361 w 10018"/>
              <a:gd name="connsiteY7" fmla="*/ 8047 h 10000"/>
              <a:gd name="connsiteX8" fmla="*/ 5092 w 10018"/>
              <a:gd name="connsiteY8" fmla="*/ 9969 h 10000"/>
              <a:gd name="connsiteX9" fmla="*/ 5503 w 10018"/>
              <a:gd name="connsiteY9" fmla="*/ 9159 h 10000"/>
              <a:gd name="connsiteX10" fmla="*/ 5953 w 10018"/>
              <a:gd name="connsiteY10" fmla="*/ 8107 h 10000"/>
              <a:gd name="connsiteX11" fmla="*/ 7302 w 10018"/>
              <a:gd name="connsiteY11" fmla="*/ 6817 h 10000"/>
              <a:gd name="connsiteX12" fmla="*/ 8592 w 10018"/>
              <a:gd name="connsiteY12" fmla="*/ 6516 h 10000"/>
              <a:gd name="connsiteX13" fmla="*/ 8818 w 10018"/>
              <a:gd name="connsiteY13" fmla="*/ 5795 h 10000"/>
              <a:gd name="connsiteX14" fmla="*/ 8837 w 10018"/>
              <a:gd name="connsiteY14" fmla="*/ 4984 h 10000"/>
              <a:gd name="connsiteX15" fmla="*/ 9117 w 10018"/>
              <a:gd name="connsiteY15" fmla="*/ 2371 h 10000"/>
              <a:gd name="connsiteX16" fmla="*/ 9997 w 10018"/>
              <a:gd name="connsiteY16" fmla="*/ 388 h 10000"/>
              <a:gd name="connsiteX17" fmla="*/ 9697 w 10018"/>
              <a:gd name="connsiteY17" fmla="*/ 29 h 10000"/>
              <a:gd name="connsiteX18" fmla="*/ 9080 w 10018"/>
              <a:gd name="connsiteY18" fmla="*/ 810 h 10000"/>
              <a:gd name="connsiteX19" fmla="*/ 8649 w 10018"/>
              <a:gd name="connsiteY19" fmla="*/ 3572 h 10000"/>
              <a:gd name="connsiteX20" fmla="*/ 8086 w 10018"/>
              <a:gd name="connsiteY20" fmla="*/ 4203 h 10000"/>
              <a:gd name="connsiteX21" fmla="*/ 6944 w 10018"/>
              <a:gd name="connsiteY21" fmla="*/ 4594 h 10000"/>
              <a:gd name="connsiteX22" fmla="*/ 6234 w 10018"/>
              <a:gd name="connsiteY22" fmla="*/ 5645 h 10000"/>
              <a:gd name="connsiteX23" fmla="*/ 6009 w 10018"/>
              <a:gd name="connsiteY23" fmla="*/ 7147 h 10000"/>
              <a:gd name="connsiteX24" fmla="*/ 5280 w 10018"/>
              <a:gd name="connsiteY24" fmla="*/ 8228 h 10000"/>
              <a:gd name="connsiteX25" fmla="*/ 3663 w 10018"/>
              <a:gd name="connsiteY25" fmla="*/ 9021 h 10000"/>
              <a:gd name="connsiteX26" fmla="*/ 1426 w 10018"/>
              <a:gd name="connsiteY26" fmla="*/ 9243 h 10000"/>
              <a:gd name="connsiteX27" fmla="*/ 133 w 10018"/>
              <a:gd name="connsiteY27" fmla="*/ 8222 h 10000"/>
              <a:gd name="connsiteX28" fmla="*/ 138 w 10018"/>
              <a:gd name="connsiteY28" fmla="*/ 6450 h 10000"/>
              <a:gd name="connsiteX29" fmla="*/ 981 w 10018"/>
              <a:gd name="connsiteY29" fmla="*/ 5338 h 10000"/>
              <a:gd name="connsiteX30" fmla="*/ 2300 w 10018"/>
              <a:gd name="connsiteY30" fmla="*/ 4846 h 10000"/>
              <a:gd name="connsiteX31" fmla="*/ 3258 w 10018"/>
              <a:gd name="connsiteY31" fmla="*/ 3283 h 10000"/>
              <a:gd name="connsiteX32" fmla="*/ 3398 w 10018"/>
              <a:gd name="connsiteY32" fmla="*/ 1139 h 10000"/>
              <a:gd name="connsiteX33" fmla="*/ 1466 w 10018"/>
              <a:gd name="connsiteY33" fmla="*/ 1111 h 10000"/>
              <a:gd name="connsiteX34" fmla="*/ 224 w 10018"/>
              <a:gd name="connsiteY34" fmla="*/ 1741 h 10000"/>
              <a:gd name="connsiteX0" fmla="*/ 131 w 10018"/>
              <a:gd name="connsiteY0" fmla="*/ 3752 h 10000"/>
              <a:gd name="connsiteX1" fmla="*/ 1140 w 10018"/>
              <a:gd name="connsiteY1" fmla="*/ 4714 h 10000"/>
              <a:gd name="connsiteX2" fmla="*/ 1646 w 10018"/>
              <a:gd name="connsiteY2" fmla="*/ 6605 h 10000"/>
              <a:gd name="connsiteX3" fmla="*/ 3152 w 10018"/>
              <a:gd name="connsiteY3" fmla="*/ 6523 h 10000"/>
              <a:gd name="connsiteX4" fmla="*/ 4688 w 10018"/>
              <a:gd name="connsiteY4" fmla="*/ 5057 h 10000"/>
              <a:gd name="connsiteX5" fmla="*/ 5233 w 10018"/>
              <a:gd name="connsiteY5" fmla="*/ 2882 h 10000"/>
              <a:gd name="connsiteX6" fmla="*/ 4092 w 10018"/>
              <a:gd name="connsiteY6" fmla="*/ 4253 h 10000"/>
              <a:gd name="connsiteX7" fmla="*/ 4361 w 10018"/>
              <a:gd name="connsiteY7" fmla="*/ 8047 h 10000"/>
              <a:gd name="connsiteX8" fmla="*/ 5092 w 10018"/>
              <a:gd name="connsiteY8" fmla="*/ 9969 h 10000"/>
              <a:gd name="connsiteX9" fmla="*/ 5503 w 10018"/>
              <a:gd name="connsiteY9" fmla="*/ 9159 h 10000"/>
              <a:gd name="connsiteX10" fmla="*/ 5953 w 10018"/>
              <a:gd name="connsiteY10" fmla="*/ 8107 h 10000"/>
              <a:gd name="connsiteX11" fmla="*/ 7302 w 10018"/>
              <a:gd name="connsiteY11" fmla="*/ 6817 h 10000"/>
              <a:gd name="connsiteX12" fmla="*/ 8592 w 10018"/>
              <a:gd name="connsiteY12" fmla="*/ 6516 h 10000"/>
              <a:gd name="connsiteX13" fmla="*/ 8818 w 10018"/>
              <a:gd name="connsiteY13" fmla="*/ 5795 h 10000"/>
              <a:gd name="connsiteX14" fmla="*/ 8837 w 10018"/>
              <a:gd name="connsiteY14" fmla="*/ 4984 h 10000"/>
              <a:gd name="connsiteX15" fmla="*/ 9117 w 10018"/>
              <a:gd name="connsiteY15" fmla="*/ 2371 h 10000"/>
              <a:gd name="connsiteX16" fmla="*/ 9997 w 10018"/>
              <a:gd name="connsiteY16" fmla="*/ 388 h 10000"/>
              <a:gd name="connsiteX17" fmla="*/ 9697 w 10018"/>
              <a:gd name="connsiteY17" fmla="*/ 29 h 10000"/>
              <a:gd name="connsiteX18" fmla="*/ 9080 w 10018"/>
              <a:gd name="connsiteY18" fmla="*/ 810 h 10000"/>
              <a:gd name="connsiteX19" fmla="*/ 8649 w 10018"/>
              <a:gd name="connsiteY19" fmla="*/ 3572 h 10000"/>
              <a:gd name="connsiteX20" fmla="*/ 8086 w 10018"/>
              <a:gd name="connsiteY20" fmla="*/ 4203 h 10000"/>
              <a:gd name="connsiteX21" fmla="*/ 6944 w 10018"/>
              <a:gd name="connsiteY21" fmla="*/ 4594 h 10000"/>
              <a:gd name="connsiteX22" fmla="*/ 6234 w 10018"/>
              <a:gd name="connsiteY22" fmla="*/ 5645 h 10000"/>
              <a:gd name="connsiteX23" fmla="*/ 6009 w 10018"/>
              <a:gd name="connsiteY23" fmla="*/ 7147 h 10000"/>
              <a:gd name="connsiteX24" fmla="*/ 5280 w 10018"/>
              <a:gd name="connsiteY24" fmla="*/ 8228 h 10000"/>
              <a:gd name="connsiteX25" fmla="*/ 3663 w 10018"/>
              <a:gd name="connsiteY25" fmla="*/ 9021 h 10000"/>
              <a:gd name="connsiteX26" fmla="*/ 1426 w 10018"/>
              <a:gd name="connsiteY26" fmla="*/ 9243 h 10000"/>
              <a:gd name="connsiteX27" fmla="*/ 133 w 10018"/>
              <a:gd name="connsiteY27" fmla="*/ 8222 h 10000"/>
              <a:gd name="connsiteX28" fmla="*/ 138 w 10018"/>
              <a:gd name="connsiteY28" fmla="*/ 6450 h 10000"/>
              <a:gd name="connsiteX29" fmla="*/ 981 w 10018"/>
              <a:gd name="connsiteY29" fmla="*/ 5338 h 10000"/>
              <a:gd name="connsiteX30" fmla="*/ 2300 w 10018"/>
              <a:gd name="connsiteY30" fmla="*/ 4846 h 10000"/>
              <a:gd name="connsiteX31" fmla="*/ 3258 w 10018"/>
              <a:gd name="connsiteY31" fmla="*/ 3283 h 10000"/>
              <a:gd name="connsiteX32" fmla="*/ 3398 w 10018"/>
              <a:gd name="connsiteY32" fmla="*/ 1139 h 10000"/>
              <a:gd name="connsiteX33" fmla="*/ 1466 w 10018"/>
              <a:gd name="connsiteY33" fmla="*/ 1111 h 10000"/>
              <a:gd name="connsiteX34" fmla="*/ 224 w 10018"/>
              <a:gd name="connsiteY34" fmla="*/ 1741 h 10000"/>
              <a:gd name="connsiteX0" fmla="*/ 131 w 10018"/>
              <a:gd name="connsiteY0" fmla="*/ 3752 h 10000"/>
              <a:gd name="connsiteX1" fmla="*/ 1140 w 10018"/>
              <a:gd name="connsiteY1" fmla="*/ 4714 h 10000"/>
              <a:gd name="connsiteX2" fmla="*/ 1646 w 10018"/>
              <a:gd name="connsiteY2" fmla="*/ 6605 h 10000"/>
              <a:gd name="connsiteX3" fmla="*/ 3152 w 10018"/>
              <a:gd name="connsiteY3" fmla="*/ 6523 h 10000"/>
              <a:gd name="connsiteX4" fmla="*/ 4688 w 10018"/>
              <a:gd name="connsiteY4" fmla="*/ 5057 h 10000"/>
              <a:gd name="connsiteX5" fmla="*/ 5233 w 10018"/>
              <a:gd name="connsiteY5" fmla="*/ 2882 h 10000"/>
              <a:gd name="connsiteX6" fmla="*/ 4092 w 10018"/>
              <a:gd name="connsiteY6" fmla="*/ 4253 h 10000"/>
              <a:gd name="connsiteX7" fmla="*/ 4361 w 10018"/>
              <a:gd name="connsiteY7" fmla="*/ 8047 h 10000"/>
              <a:gd name="connsiteX8" fmla="*/ 5092 w 10018"/>
              <a:gd name="connsiteY8" fmla="*/ 9969 h 10000"/>
              <a:gd name="connsiteX9" fmla="*/ 5503 w 10018"/>
              <a:gd name="connsiteY9" fmla="*/ 9159 h 10000"/>
              <a:gd name="connsiteX10" fmla="*/ 5953 w 10018"/>
              <a:gd name="connsiteY10" fmla="*/ 8107 h 10000"/>
              <a:gd name="connsiteX11" fmla="*/ 7302 w 10018"/>
              <a:gd name="connsiteY11" fmla="*/ 6817 h 10000"/>
              <a:gd name="connsiteX12" fmla="*/ 8592 w 10018"/>
              <a:gd name="connsiteY12" fmla="*/ 6516 h 10000"/>
              <a:gd name="connsiteX13" fmla="*/ 8818 w 10018"/>
              <a:gd name="connsiteY13" fmla="*/ 5795 h 10000"/>
              <a:gd name="connsiteX14" fmla="*/ 8837 w 10018"/>
              <a:gd name="connsiteY14" fmla="*/ 4984 h 10000"/>
              <a:gd name="connsiteX15" fmla="*/ 9117 w 10018"/>
              <a:gd name="connsiteY15" fmla="*/ 2371 h 10000"/>
              <a:gd name="connsiteX16" fmla="*/ 9997 w 10018"/>
              <a:gd name="connsiteY16" fmla="*/ 388 h 10000"/>
              <a:gd name="connsiteX17" fmla="*/ 9697 w 10018"/>
              <a:gd name="connsiteY17" fmla="*/ 29 h 10000"/>
              <a:gd name="connsiteX18" fmla="*/ 9080 w 10018"/>
              <a:gd name="connsiteY18" fmla="*/ 810 h 10000"/>
              <a:gd name="connsiteX19" fmla="*/ 8649 w 10018"/>
              <a:gd name="connsiteY19" fmla="*/ 3572 h 10000"/>
              <a:gd name="connsiteX20" fmla="*/ 8086 w 10018"/>
              <a:gd name="connsiteY20" fmla="*/ 4203 h 10000"/>
              <a:gd name="connsiteX21" fmla="*/ 6944 w 10018"/>
              <a:gd name="connsiteY21" fmla="*/ 4594 h 10000"/>
              <a:gd name="connsiteX22" fmla="*/ 6234 w 10018"/>
              <a:gd name="connsiteY22" fmla="*/ 5645 h 10000"/>
              <a:gd name="connsiteX23" fmla="*/ 6009 w 10018"/>
              <a:gd name="connsiteY23" fmla="*/ 7147 h 10000"/>
              <a:gd name="connsiteX24" fmla="*/ 5280 w 10018"/>
              <a:gd name="connsiteY24" fmla="*/ 8228 h 10000"/>
              <a:gd name="connsiteX25" fmla="*/ 3663 w 10018"/>
              <a:gd name="connsiteY25" fmla="*/ 9021 h 10000"/>
              <a:gd name="connsiteX26" fmla="*/ 1426 w 10018"/>
              <a:gd name="connsiteY26" fmla="*/ 9243 h 10000"/>
              <a:gd name="connsiteX27" fmla="*/ 133 w 10018"/>
              <a:gd name="connsiteY27" fmla="*/ 8222 h 10000"/>
              <a:gd name="connsiteX28" fmla="*/ 138 w 10018"/>
              <a:gd name="connsiteY28" fmla="*/ 6450 h 10000"/>
              <a:gd name="connsiteX29" fmla="*/ 981 w 10018"/>
              <a:gd name="connsiteY29" fmla="*/ 5338 h 10000"/>
              <a:gd name="connsiteX30" fmla="*/ 2300 w 10018"/>
              <a:gd name="connsiteY30" fmla="*/ 4846 h 10000"/>
              <a:gd name="connsiteX31" fmla="*/ 3258 w 10018"/>
              <a:gd name="connsiteY31" fmla="*/ 3283 h 10000"/>
              <a:gd name="connsiteX32" fmla="*/ 3398 w 10018"/>
              <a:gd name="connsiteY32" fmla="*/ 1139 h 10000"/>
              <a:gd name="connsiteX33" fmla="*/ 1466 w 10018"/>
              <a:gd name="connsiteY33" fmla="*/ 1111 h 10000"/>
              <a:gd name="connsiteX34" fmla="*/ 224 w 10018"/>
              <a:gd name="connsiteY34" fmla="*/ 1741 h 10000"/>
              <a:gd name="connsiteX0" fmla="*/ 131 w 10018"/>
              <a:gd name="connsiteY0" fmla="*/ 3752 h 10000"/>
              <a:gd name="connsiteX1" fmla="*/ 1140 w 10018"/>
              <a:gd name="connsiteY1" fmla="*/ 4714 h 10000"/>
              <a:gd name="connsiteX2" fmla="*/ 1646 w 10018"/>
              <a:gd name="connsiteY2" fmla="*/ 6605 h 10000"/>
              <a:gd name="connsiteX3" fmla="*/ 3152 w 10018"/>
              <a:gd name="connsiteY3" fmla="*/ 6523 h 10000"/>
              <a:gd name="connsiteX4" fmla="*/ 4688 w 10018"/>
              <a:gd name="connsiteY4" fmla="*/ 5057 h 10000"/>
              <a:gd name="connsiteX5" fmla="*/ 5233 w 10018"/>
              <a:gd name="connsiteY5" fmla="*/ 2882 h 10000"/>
              <a:gd name="connsiteX6" fmla="*/ 4092 w 10018"/>
              <a:gd name="connsiteY6" fmla="*/ 4253 h 10000"/>
              <a:gd name="connsiteX7" fmla="*/ 4361 w 10018"/>
              <a:gd name="connsiteY7" fmla="*/ 8047 h 10000"/>
              <a:gd name="connsiteX8" fmla="*/ 5092 w 10018"/>
              <a:gd name="connsiteY8" fmla="*/ 9969 h 10000"/>
              <a:gd name="connsiteX9" fmla="*/ 5503 w 10018"/>
              <a:gd name="connsiteY9" fmla="*/ 9159 h 10000"/>
              <a:gd name="connsiteX10" fmla="*/ 5953 w 10018"/>
              <a:gd name="connsiteY10" fmla="*/ 8107 h 10000"/>
              <a:gd name="connsiteX11" fmla="*/ 7302 w 10018"/>
              <a:gd name="connsiteY11" fmla="*/ 6817 h 10000"/>
              <a:gd name="connsiteX12" fmla="*/ 8592 w 10018"/>
              <a:gd name="connsiteY12" fmla="*/ 6516 h 10000"/>
              <a:gd name="connsiteX13" fmla="*/ 8818 w 10018"/>
              <a:gd name="connsiteY13" fmla="*/ 5795 h 10000"/>
              <a:gd name="connsiteX14" fmla="*/ 8837 w 10018"/>
              <a:gd name="connsiteY14" fmla="*/ 4984 h 10000"/>
              <a:gd name="connsiteX15" fmla="*/ 9117 w 10018"/>
              <a:gd name="connsiteY15" fmla="*/ 2371 h 10000"/>
              <a:gd name="connsiteX16" fmla="*/ 9997 w 10018"/>
              <a:gd name="connsiteY16" fmla="*/ 388 h 10000"/>
              <a:gd name="connsiteX17" fmla="*/ 9697 w 10018"/>
              <a:gd name="connsiteY17" fmla="*/ 29 h 10000"/>
              <a:gd name="connsiteX18" fmla="*/ 9080 w 10018"/>
              <a:gd name="connsiteY18" fmla="*/ 810 h 10000"/>
              <a:gd name="connsiteX19" fmla="*/ 8649 w 10018"/>
              <a:gd name="connsiteY19" fmla="*/ 3572 h 10000"/>
              <a:gd name="connsiteX20" fmla="*/ 8086 w 10018"/>
              <a:gd name="connsiteY20" fmla="*/ 4203 h 10000"/>
              <a:gd name="connsiteX21" fmla="*/ 6944 w 10018"/>
              <a:gd name="connsiteY21" fmla="*/ 4594 h 10000"/>
              <a:gd name="connsiteX22" fmla="*/ 6234 w 10018"/>
              <a:gd name="connsiteY22" fmla="*/ 5645 h 10000"/>
              <a:gd name="connsiteX23" fmla="*/ 6009 w 10018"/>
              <a:gd name="connsiteY23" fmla="*/ 7147 h 10000"/>
              <a:gd name="connsiteX24" fmla="*/ 5280 w 10018"/>
              <a:gd name="connsiteY24" fmla="*/ 8228 h 10000"/>
              <a:gd name="connsiteX25" fmla="*/ 3663 w 10018"/>
              <a:gd name="connsiteY25" fmla="*/ 9021 h 10000"/>
              <a:gd name="connsiteX26" fmla="*/ 1426 w 10018"/>
              <a:gd name="connsiteY26" fmla="*/ 9243 h 10000"/>
              <a:gd name="connsiteX27" fmla="*/ 133 w 10018"/>
              <a:gd name="connsiteY27" fmla="*/ 8222 h 10000"/>
              <a:gd name="connsiteX28" fmla="*/ 138 w 10018"/>
              <a:gd name="connsiteY28" fmla="*/ 6450 h 10000"/>
              <a:gd name="connsiteX29" fmla="*/ 981 w 10018"/>
              <a:gd name="connsiteY29" fmla="*/ 5338 h 10000"/>
              <a:gd name="connsiteX30" fmla="*/ 2213 w 10018"/>
              <a:gd name="connsiteY30" fmla="*/ 4926 h 10000"/>
              <a:gd name="connsiteX31" fmla="*/ 3258 w 10018"/>
              <a:gd name="connsiteY31" fmla="*/ 3283 h 10000"/>
              <a:gd name="connsiteX32" fmla="*/ 3398 w 10018"/>
              <a:gd name="connsiteY32" fmla="*/ 1139 h 10000"/>
              <a:gd name="connsiteX33" fmla="*/ 1466 w 10018"/>
              <a:gd name="connsiteY33" fmla="*/ 1111 h 10000"/>
              <a:gd name="connsiteX34" fmla="*/ 224 w 10018"/>
              <a:gd name="connsiteY34" fmla="*/ 1741 h 10000"/>
              <a:gd name="connsiteX0" fmla="*/ 131 w 10018"/>
              <a:gd name="connsiteY0" fmla="*/ 3752 h 10000"/>
              <a:gd name="connsiteX1" fmla="*/ 1140 w 10018"/>
              <a:gd name="connsiteY1" fmla="*/ 4714 h 10000"/>
              <a:gd name="connsiteX2" fmla="*/ 1646 w 10018"/>
              <a:gd name="connsiteY2" fmla="*/ 6605 h 10000"/>
              <a:gd name="connsiteX3" fmla="*/ 3152 w 10018"/>
              <a:gd name="connsiteY3" fmla="*/ 6523 h 10000"/>
              <a:gd name="connsiteX4" fmla="*/ 4688 w 10018"/>
              <a:gd name="connsiteY4" fmla="*/ 5057 h 10000"/>
              <a:gd name="connsiteX5" fmla="*/ 5233 w 10018"/>
              <a:gd name="connsiteY5" fmla="*/ 2882 h 10000"/>
              <a:gd name="connsiteX6" fmla="*/ 4092 w 10018"/>
              <a:gd name="connsiteY6" fmla="*/ 4253 h 10000"/>
              <a:gd name="connsiteX7" fmla="*/ 4361 w 10018"/>
              <a:gd name="connsiteY7" fmla="*/ 8047 h 10000"/>
              <a:gd name="connsiteX8" fmla="*/ 5092 w 10018"/>
              <a:gd name="connsiteY8" fmla="*/ 9969 h 10000"/>
              <a:gd name="connsiteX9" fmla="*/ 5503 w 10018"/>
              <a:gd name="connsiteY9" fmla="*/ 9159 h 10000"/>
              <a:gd name="connsiteX10" fmla="*/ 5953 w 10018"/>
              <a:gd name="connsiteY10" fmla="*/ 8107 h 10000"/>
              <a:gd name="connsiteX11" fmla="*/ 7302 w 10018"/>
              <a:gd name="connsiteY11" fmla="*/ 6817 h 10000"/>
              <a:gd name="connsiteX12" fmla="*/ 8592 w 10018"/>
              <a:gd name="connsiteY12" fmla="*/ 6516 h 10000"/>
              <a:gd name="connsiteX13" fmla="*/ 8818 w 10018"/>
              <a:gd name="connsiteY13" fmla="*/ 5795 h 10000"/>
              <a:gd name="connsiteX14" fmla="*/ 8837 w 10018"/>
              <a:gd name="connsiteY14" fmla="*/ 4984 h 10000"/>
              <a:gd name="connsiteX15" fmla="*/ 9117 w 10018"/>
              <a:gd name="connsiteY15" fmla="*/ 2371 h 10000"/>
              <a:gd name="connsiteX16" fmla="*/ 9997 w 10018"/>
              <a:gd name="connsiteY16" fmla="*/ 388 h 10000"/>
              <a:gd name="connsiteX17" fmla="*/ 9697 w 10018"/>
              <a:gd name="connsiteY17" fmla="*/ 29 h 10000"/>
              <a:gd name="connsiteX18" fmla="*/ 9080 w 10018"/>
              <a:gd name="connsiteY18" fmla="*/ 810 h 10000"/>
              <a:gd name="connsiteX19" fmla="*/ 8649 w 10018"/>
              <a:gd name="connsiteY19" fmla="*/ 3572 h 10000"/>
              <a:gd name="connsiteX20" fmla="*/ 8086 w 10018"/>
              <a:gd name="connsiteY20" fmla="*/ 4203 h 10000"/>
              <a:gd name="connsiteX21" fmla="*/ 6944 w 10018"/>
              <a:gd name="connsiteY21" fmla="*/ 4594 h 10000"/>
              <a:gd name="connsiteX22" fmla="*/ 6234 w 10018"/>
              <a:gd name="connsiteY22" fmla="*/ 5645 h 10000"/>
              <a:gd name="connsiteX23" fmla="*/ 6009 w 10018"/>
              <a:gd name="connsiteY23" fmla="*/ 7147 h 10000"/>
              <a:gd name="connsiteX24" fmla="*/ 5280 w 10018"/>
              <a:gd name="connsiteY24" fmla="*/ 8228 h 10000"/>
              <a:gd name="connsiteX25" fmla="*/ 3663 w 10018"/>
              <a:gd name="connsiteY25" fmla="*/ 9021 h 10000"/>
              <a:gd name="connsiteX26" fmla="*/ 1426 w 10018"/>
              <a:gd name="connsiteY26" fmla="*/ 9243 h 10000"/>
              <a:gd name="connsiteX27" fmla="*/ 133 w 10018"/>
              <a:gd name="connsiteY27" fmla="*/ 8222 h 10000"/>
              <a:gd name="connsiteX28" fmla="*/ 138 w 10018"/>
              <a:gd name="connsiteY28" fmla="*/ 6450 h 10000"/>
              <a:gd name="connsiteX29" fmla="*/ 981 w 10018"/>
              <a:gd name="connsiteY29" fmla="*/ 5338 h 10000"/>
              <a:gd name="connsiteX30" fmla="*/ 2213 w 10018"/>
              <a:gd name="connsiteY30" fmla="*/ 4926 h 10000"/>
              <a:gd name="connsiteX31" fmla="*/ 3258 w 10018"/>
              <a:gd name="connsiteY31" fmla="*/ 3283 h 10000"/>
              <a:gd name="connsiteX32" fmla="*/ 3398 w 10018"/>
              <a:gd name="connsiteY32" fmla="*/ 1139 h 10000"/>
              <a:gd name="connsiteX33" fmla="*/ 1466 w 10018"/>
              <a:gd name="connsiteY33" fmla="*/ 1111 h 10000"/>
              <a:gd name="connsiteX34" fmla="*/ 224 w 10018"/>
              <a:gd name="connsiteY34" fmla="*/ 1741 h 10000"/>
              <a:gd name="connsiteX0" fmla="*/ 131 w 10018"/>
              <a:gd name="connsiteY0" fmla="*/ 3752 h 10000"/>
              <a:gd name="connsiteX1" fmla="*/ 1140 w 10018"/>
              <a:gd name="connsiteY1" fmla="*/ 4714 h 10000"/>
              <a:gd name="connsiteX2" fmla="*/ 1646 w 10018"/>
              <a:gd name="connsiteY2" fmla="*/ 6605 h 10000"/>
              <a:gd name="connsiteX3" fmla="*/ 3152 w 10018"/>
              <a:gd name="connsiteY3" fmla="*/ 6523 h 10000"/>
              <a:gd name="connsiteX4" fmla="*/ 4688 w 10018"/>
              <a:gd name="connsiteY4" fmla="*/ 5057 h 10000"/>
              <a:gd name="connsiteX5" fmla="*/ 5233 w 10018"/>
              <a:gd name="connsiteY5" fmla="*/ 2882 h 10000"/>
              <a:gd name="connsiteX6" fmla="*/ 4092 w 10018"/>
              <a:gd name="connsiteY6" fmla="*/ 4253 h 10000"/>
              <a:gd name="connsiteX7" fmla="*/ 4361 w 10018"/>
              <a:gd name="connsiteY7" fmla="*/ 8047 h 10000"/>
              <a:gd name="connsiteX8" fmla="*/ 5092 w 10018"/>
              <a:gd name="connsiteY8" fmla="*/ 9969 h 10000"/>
              <a:gd name="connsiteX9" fmla="*/ 5503 w 10018"/>
              <a:gd name="connsiteY9" fmla="*/ 9159 h 10000"/>
              <a:gd name="connsiteX10" fmla="*/ 5953 w 10018"/>
              <a:gd name="connsiteY10" fmla="*/ 8107 h 10000"/>
              <a:gd name="connsiteX11" fmla="*/ 7302 w 10018"/>
              <a:gd name="connsiteY11" fmla="*/ 6817 h 10000"/>
              <a:gd name="connsiteX12" fmla="*/ 8592 w 10018"/>
              <a:gd name="connsiteY12" fmla="*/ 6516 h 10000"/>
              <a:gd name="connsiteX13" fmla="*/ 8818 w 10018"/>
              <a:gd name="connsiteY13" fmla="*/ 5795 h 10000"/>
              <a:gd name="connsiteX14" fmla="*/ 8837 w 10018"/>
              <a:gd name="connsiteY14" fmla="*/ 4984 h 10000"/>
              <a:gd name="connsiteX15" fmla="*/ 9117 w 10018"/>
              <a:gd name="connsiteY15" fmla="*/ 2371 h 10000"/>
              <a:gd name="connsiteX16" fmla="*/ 9997 w 10018"/>
              <a:gd name="connsiteY16" fmla="*/ 388 h 10000"/>
              <a:gd name="connsiteX17" fmla="*/ 9697 w 10018"/>
              <a:gd name="connsiteY17" fmla="*/ 29 h 10000"/>
              <a:gd name="connsiteX18" fmla="*/ 9080 w 10018"/>
              <a:gd name="connsiteY18" fmla="*/ 810 h 10000"/>
              <a:gd name="connsiteX19" fmla="*/ 8649 w 10018"/>
              <a:gd name="connsiteY19" fmla="*/ 3572 h 10000"/>
              <a:gd name="connsiteX20" fmla="*/ 8086 w 10018"/>
              <a:gd name="connsiteY20" fmla="*/ 4203 h 10000"/>
              <a:gd name="connsiteX21" fmla="*/ 6944 w 10018"/>
              <a:gd name="connsiteY21" fmla="*/ 4594 h 10000"/>
              <a:gd name="connsiteX22" fmla="*/ 6234 w 10018"/>
              <a:gd name="connsiteY22" fmla="*/ 5645 h 10000"/>
              <a:gd name="connsiteX23" fmla="*/ 6009 w 10018"/>
              <a:gd name="connsiteY23" fmla="*/ 7147 h 10000"/>
              <a:gd name="connsiteX24" fmla="*/ 5280 w 10018"/>
              <a:gd name="connsiteY24" fmla="*/ 8228 h 10000"/>
              <a:gd name="connsiteX25" fmla="*/ 3663 w 10018"/>
              <a:gd name="connsiteY25" fmla="*/ 9021 h 10000"/>
              <a:gd name="connsiteX26" fmla="*/ 1426 w 10018"/>
              <a:gd name="connsiteY26" fmla="*/ 9243 h 10000"/>
              <a:gd name="connsiteX27" fmla="*/ 133 w 10018"/>
              <a:gd name="connsiteY27" fmla="*/ 8222 h 10000"/>
              <a:gd name="connsiteX28" fmla="*/ 138 w 10018"/>
              <a:gd name="connsiteY28" fmla="*/ 6450 h 10000"/>
              <a:gd name="connsiteX29" fmla="*/ 981 w 10018"/>
              <a:gd name="connsiteY29" fmla="*/ 5338 h 10000"/>
              <a:gd name="connsiteX30" fmla="*/ 2213 w 10018"/>
              <a:gd name="connsiteY30" fmla="*/ 4926 h 10000"/>
              <a:gd name="connsiteX31" fmla="*/ 3258 w 10018"/>
              <a:gd name="connsiteY31" fmla="*/ 3283 h 10000"/>
              <a:gd name="connsiteX32" fmla="*/ 3398 w 10018"/>
              <a:gd name="connsiteY32" fmla="*/ 1139 h 10000"/>
              <a:gd name="connsiteX33" fmla="*/ 1466 w 10018"/>
              <a:gd name="connsiteY33" fmla="*/ 1111 h 10000"/>
              <a:gd name="connsiteX34" fmla="*/ 224 w 10018"/>
              <a:gd name="connsiteY34" fmla="*/ 1741 h 10000"/>
              <a:gd name="connsiteX0" fmla="*/ 159 w 10046"/>
              <a:gd name="connsiteY0" fmla="*/ 3752 h 10000"/>
              <a:gd name="connsiteX1" fmla="*/ 1168 w 10046"/>
              <a:gd name="connsiteY1" fmla="*/ 4714 h 10000"/>
              <a:gd name="connsiteX2" fmla="*/ 1674 w 10046"/>
              <a:gd name="connsiteY2" fmla="*/ 6605 h 10000"/>
              <a:gd name="connsiteX3" fmla="*/ 3180 w 10046"/>
              <a:gd name="connsiteY3" fmla="*/ 6523 h 10000"/>
              <a:gd name="connsiteX4" fmla="*/ 4716 w 10046"/>
              <a:gd name="connsiteY4" fmla="*/ 5057 h 10000"/>
              <a:gd name="connsiteX5" fmla="*/ 5261 w 10046"/>
              <a:gd name="connsiteY5" fmla="*/ 2882 h 10000"/>
              <a:gd name="connsiteX6" fmla="*/ 4120 w 10046"/>
              <a:gd name="connsiteY6" fmla="*/ 4253 h 10000"/>
              <a:gd name="connsiteX7" fmla="*/ 4389 w 10046"/>
              <a:gd name="connsiteY7" fmla="*/ 8047 h 10000"/>
              <a:gd name="connsiteX8" fmla="*/ 5120 w 10046"/>
              <a:gd name="connsiteY8" fmla="*/ 9969 h 10000"/>
              <a:gd name="connsiteX9" fmla="*/ 5531 w 10046"/>
              <a:gd name="connsiteY9" fmla="*/ 9159 h 10000"/>
              <a:gd name="connsiteX10" fmla="*/ 5981 w 10046"/>
              <a:gd name="connsiteY10" fmla="*/ 8107 h 10000"/>
              <a:gd name="connsiteX11" fmla="*/ 7330 w 10046"/>
              <a:gd name="connsiteY11" fmla="*/ 6817 h 10000"/>
              <a:gd name="connsiteX12" fmla="*/ 8620 w 10046"/>
              <a:gd name="connsiteY12" fmla="*/ 6516 h 10000"/>
              <a:gd name="connsiteX13" fmla="*/ 8846 w 10046"/>
              <a:gd name="connsiteY13" fmla="*/ 5795 h 10000"/>
              <a:gd name="connsiteX14" fmla="*/ 8865 w 10046"/>
              <a:gd name="connsiteY14" fmla="*/ 4984 h 10000"/>
              <a:gd name="connsiteX15" fmla="*/ 9145 w 10046"/>
              <a:gd name="connsiteY15" fmla="*/ 2371 h 10000"/>
              <a:gd name="connsiteX16" fmla="*/ 10025 w 10046"/>
              <a:gd name="connsiteY16" fmla="*/ 388 h 10000"/>
              <a:gd name="connsiteX17" fmla="*/ 9725 w 10046"/>
              <a:gd name="connsiteY17" fmla="*/ 29 h 10000"/>
              <a:gd name="connsiteX18" fmla="*/ 9108 w 10046"/>
              <a:gd name="connsiteY18" fmla="*/ 810 h 10000"/>
              <a:gd name="connsiteX19" fmla="*/ 8677 w 10046"/>
              <a:gd name="connsiteY19" fmla="*/ 3572 h 10000"/>
              <a:gd name="connsiteX20" fmla="*/ 8114 w 10046"/>
              <a:gd name="connsiteY20" fmla="*/ 4203 h 10000"/>
              <a:gd name="connsiteX21" fmla="*/ 6972 w 10046"/>
              <a:gd name="connsiteY21" fmla="*/ 4594 h 10000"/>
              <a:gd name="connsiteX22" fmla="*/ 6262 w 10046"/>
              <a:gd name="connsiteY22" fmla="*/ 5645 h 10000"/>
              <a:gd name="connsiteX23" fmla="*/ 6037 w 10046"/>
              <a:gd name="connsiteY23" fmla="*/ 7147 h 10000"/>
              <a:gd name="connsiteX24" fmla="*/ 5308 w 10046"/>
              <a:gd name="connsiteY24" fmla="*/ 8228 h 10000"/>
              <a:gd name="connsiteX25" fmla="*/ 3691 w 10046"/>
              <a:gd name="connsiteY25" fmla="*/ 9021 h 10000"/>
              <a:gd name="connsiteX26" fmla="*/ 1454 w 10046"/>
              <a:gd name="connsiteY26" fmla="*/ 9243 h 10000"/>
              <a:gd name="connsiteX27" fmla="*/ 161 w 10046"/>
              <a:gd name="connsiteY27" fmla="*/ 8222 h 10000"/>
              <a:gd name="connsiteX28" fmla="*/ 166 w 10046"/>
              <a:gd name="connsiteY28" fmla="*/ 6450 h 10000"/>
              <a:gd name="connsiteX29" fmla="*/ 1009 w 10046"/>
              <a:gd name="connsiteY29" fmla="*/ 5338 h 10000"/>
              <a:gd name="connsiteX30" fmla="*/ 2241 w 10046"/>
              <a:gd name="connsiteY30" fmla="*/ 4926 h 10000"/>
              <a:gd name="connsiteX31" fmla="*/ 3286 w 10046"/>
              <a:gd name="connsiteY31" fmla="*/ 3283 h 10000"/>
              <a:gd name="connsiteX32" fmla="*/ 3426 w 10046"/>
              <a:gd name="connsiteY32" fmla="*/ 1139 h 10000"/>
              <a:gd name="connsiteX33" fmla="*/ 1494 w 10046"/>
              <a:gd name="connsiteY33" fmla="*/ 1111 h 10000"/>
              <a:gd name="connsiteX34" fmla="*/ 252 w 10046"/>
              <a:gd name="connsiteY34" fmla="*/ 1741 h 10000"/>
              <a:gd name="connsiteX0" fmla="*/ 131 w 10018"/>
              <a:gd name="connsiteY0" fmla="*/ 3752 h 10000"/>
              <a:gd name="connsiteX1" fmla="*/ 1140 w 10018"/>
              <a:gd name="connsiteY1" fmla="*/ 4714 h 10000"/>
              <a:gd name="connsiteX2" fmla="*/ 1646 w 10018"/>
              <a:gd name="connsiteY2" fmla="*/ 6605 h 10000"/>
              <a:gd name="connsiteX3" fmla="*/ 3152 w 10018"/>
              <a:gd name="connsiteY3" fmla="*/ 6523 h 10000"/>
              <a:gd name="connsiteX4" fmla="*/ 4688 w 10018"/>
              <a:gd name="connsiteY4" fmla="*/ 5057 h 10000"/>
              <a:gd name="connsiteX5" fmla="*/ 5233 w 10018"/>
              <a:gd name="connsiteY5" fmla="*/ 2882 h 10000"/>
              <a:gd name="connsiteX6" fmla="*/ 4092 w 10018"/>
              <a:gd name="connsiteY6" fmla="*/ 4253 h 10000"/>
              <a:gd name="connsiteX7" fmla="*/ 4361 w 10018"/>
              <a:gd name="connsiteY7" fmla="*/ 8047 h 10000"/>
              <a:gd name="connsiteX8" fmla="*/ 5092 w 10018"/>
              <a:gd name="connsiteY8" fmla="*/ 9969 h 10000"/>
              <a:gd name="connsiteX9" fmla="*/ 5503 w 10018"/>
              <a:gd name="connsiteY9" fmla="*/ 9159 h 10000"/>
              <a:gd name="connsiteX10" fmla="*/ 5953 w 10018"/>
              <a:gd name="connsiteY10" fmla="*/ 8107 h 10000"/>
              <a:gd name="connsiteX11" fmla="*/ 7302 w 10018"/>
              <a:gd name="connsiteY11" fmla="*/ 6817 h 10000"/>
              <a:gd name="connsiteX12" fmla="*/ 8592 w 10018"/>
              <a:gd name="connsiteY12" fmla="*/ 6516 h 10000"/>
              <a:gd name="connsiteX13" fmla="*/ 8818 w 10018"/>
              <a:gd name="connsiteY13" fmla="*/ 5795 h 10000"/>
              <a:gd name="connsiteX14" fmla="*/ 8837 w 10018"/>
              <a:gd name="connsiteY14" fmla="*/ 4984 h 10000"/>
              <a:gd name="connsiteX15" fmla="*/ 9117 w 10018"/>
              <a:gd name="connsiteY15" fmla="*/ 2371 h 10000"/>
              <a:gd name="connsiteX16" fmla="*/ 9997 w 10018"/>
              <a:gd name="connsiteY16" fmla="*/ 388 h 10000"/>
              <a:gd name="connsiteX17" fmla="*/ 9697 w 10018"/>
              <a:gd name="connsiteY17" fmla="*/ 29 h 10000"/>
              <a:gd name="connsiteX18" fmla="*/ 9080 w 10018"/>
              <a:gd name="connsiteY18" fmla="*/ 810 h 10000"/>
              <a:gd name="connsiteX19" fmla="*/ 8649 w 10018"/>
              <a:gd name="connsiteY19" fmla="*/ 3572 h 10000"/>
              <a:gd name="connsiteX20" fmla="*/ 8086 w 10018"/>
              <a:gd name="connsiteY20" fmla="*/ 4203 h 10000"/>
              <a:gd name="connsiteX21" fmla="*/ 6944 w 10018"/>
              <a:gd name="connsiteY21" fmla="*/ 4594 h 10000"/>
              <a:gd name="connsiteX22" fmla="*/ 6234 w 10018"/>
              <a:gd name="connsiteY22" fmla="*/ 5645 h 10000"/>
              <a:gd name="connsiteX23" fmla="*/ 6009 w 10018"/>
              <a:gd name="connsiteY23" fmla="*/ 7147 h 10000"/>
              <a:gd name="connsiteX24" fmla="*/ 5280 w 10018"/>
              <a:gd name="connsiteY24" fmla="*/ 8228 h 10000"/>
              <a:gd name="connsiteX25" fmla="*/ 3663 w 10018"/>
              <a:gd name="connsiteY25" fmla="*/ 9021 h 10000"/>
              <a:gd name="connsiteX26" fmla="*/ 1426 w 10018"/>
              <a:gd name="connsiteY26" fmla="*/ 9243 h 10000"/>
              <a:gd name="connsiteX27" fmla="*/ 133 w 10018"/>
              <a:gd name="connsiteY27" fmla="*/ 8222 h 10000"/>
              <a:gd name="connsiteX28" fmla="*/ 138 w 10018"/>
              <a:gd name="connsiteY28" fmla="*/ 6450 h 10000"/>
              <a:gd name="connsiteX29" fmla="*/ 981 w 10018"/>
              <a:gd name="connsiteY29" fmla="*/ 5338 h 10000"/>
              <a:gd name="connsiteX30" fmla="*/ 2213 w 10018"/>
              <a:gd name="connsiteY30" fmla="*/ 4926 h 10000"/>
              <a:gd name="connsiteX31" fmla="*/ 3258 w 10018"/>
              <a:gd name="connsiteY31" fmla="*/ 3283 h 10000"/>
              <a:gd name="connsiteX32" fmla="*/ 3398 w 10018"/>
              <a:gd name="connsiteY32" fmla="*/ 1139 h 10000"/>
              <a:gd name="connsiteX33" fmla="*/ 1466 w 10018"/>
              <a:gd name="connsiteY33" fmla="*/ 1111 h 10000"/>
              <a:gd name="connsiteX34" fmla="*/ 224 w 10018"/>
              <a:gd name="connsiteY34" fmla="*/ 1741 h 10000"/>
              <a:gd name="connsiteX0" fmla="*/ 145 w 10032"/>
              <a:gd name="connsiteY0" fmla="*/ 3752 h 10000"/>
              <a:gd name="connsiteX1" fmla="*/ 1154 w 10032"/>
              <a:gd name="connsiteY1" fmla="*/ 4714 h 10000"/>
              <a:gd name="connsiteX2" fmla="*/ 1660 w 10032"/>
              <a:gd name="connsiteY2" fmla="*/ 6605 h 10000"/>
              <a:gd name="connsiteX3" fmla="*/ 3166 w 10032"/>
              <a:gd name="connsiteY3" fmla="*/ 6523 h 10000"/>
              <a:gd name="connsiteX4" fmla="*/ 4702 w 10032"/>
              <a:gd name="connsiteY4" fmla="*/ 5057 h 10000"/>
              <a:gd name="connsiteX5" fmla="*/ 5247 w 10032"/>
              <a:gd name="connsiteY5" fmla="*/ 2882 h 10000"/>
              <a:gd name="connsiteX6" fmla="*/ 4106 w 10032"/>
              <a:gd name="connsiteY6" fmla="*/ 4253 h 10000"/>
              <a:gd name="connsiteX7" fmla="*/ 4375 w 10032"/>
              <a:gd name="connsiteY7" fmla="*/ 8047 h 10000"/>
              <a:gd name="connsiteX8" fmla="*/ 5106 w 10032"/>
              <a:gd name="connsiteY8" fmla="*/ 9969 h 10000"/>
              <a:gd name="connsiteX9" fmla="*/ 5517 w 10032"/>
              <a:gd name="connsiteY9" fmla="*/ 9159 h 10000"/>
              <a:gd name="connsiteX10" fmla="*/ 5967 w 10032"/>
              <a:gd name="connsiteY10" fmla="*/ 8107 h 10000"/>
              <a:gd name="connsiteX11" fmla="*/ 7316 w 10032"/>
              <a:gd name="connsiteY11" fmla="*/ 6817 h 10000"/>
              <a:gd name="connsiteX12" fmla="*/ 8606 w 10032"/>
              <a:gd name="connsiteY12" fmla="*/ 6516 h 10000"/>
              <a:gd name="connsiteX13" fmla="*/ 8832 w 10032"/>
              <a:gd name="connsiteY13" fmla="*/ 5795 h 10000"/>
              <a:gd name="connsiteX14" fmla="*/ 8851 w 10032"/>
              <a:gd name="connsiteY14" fmla="*/ 4984 h 10000"/>
              <a:gd name="connsiteX15" fmla="*/ 9131 w 10032"/>
              <a:gd name="connsiteY15" fmla="*/ 2371 h 10000"/>
              <a:gd name="connsiteX16" fmla="*/ 10011 w 10032"/>
              <a:gd name="connsiteY16" fmla="*/ 388 h 10000"/>
              <a:gd name="connsiteX17" fmla="*/ 9711 w 10032"/>
              <a:gd name="connsiteY17" fmla="*/ 29 h 10000"/>
              <a:gd name="connsiteX18" fmla="*/ 9094 w 10032"/>
              <a:gd name="connsiteY18" fmla="*/ 810 h 10000"/>
              <a:gd name="connsiteX19" fmla="*/ 8663 w 10032"/>
              <a:gd name="connsiteY19" fmla="*/ 3572 h 10000"/>
              <a:gd name="connsiteX20" fmla="*/ 8100 w 10032"/>
              <a:gd name="connsiteY20" fmla="*/ 4203 h 10000"/>
              <a:gd name="connsiteX21" fmla="*/ 6958 w 10032"/>
              <a:gd name="connsiteY21" fmla="*/ 4594 h 10000"/>
              <a:gd name="connsiteX22" fmla="*/ 6248 w 10032"/>
              <a:gd name="connsiteY22" fmla="*/ 5645 h 10000"/>
              <a:gd name="connsiteX23" fmla="*/ 6023 w 10032"/>
              <a:gd name="connsiteY23" fmla="*/ 7147 h 10000"/>
              <a:gd name="connsiteX24" fmla="*/ 5294 w 10032"/>
              <a:gd name="connsiteY24" fmla="*/ 8228 h 10000"/>
              <a:gd name="connsiteX25" fmla="*/ 3677 w 10032"/>
              <a:gd name="connsiteY25" fmla="*/ 9021 h 10000"/>
              <a:gd name="connsiteX26" fmla="*/ 1440 w 10032"/>
              <a:gd name="connsiteY26" fmla="*/ 9243 h 10000"/>
              <a:gd name="connsiteX27" fmla="*/ 147 w 10032"/>
              <a:gd name="connsiteY27" fmla="*/ 8222 h 10000"/>
              <a:gd name="connsiteX28" fmla="*/ 152 w 10032"/>
              <a:gd name="connsiteY28" fmla="*/ 6450 h 10000"/>
              <a:gd name="connsiteX29" fmla="*/ 995 w 10032"/>
              <a:gd name="connsiteY29" fmla="*/ 5338 h 10000"/>
              <a:gd name="connsiteX30" fmla="*/ 2227 w 10032"/>
              <a:gd name="connsiteY30" fmla="*/ 4926 h 10000"/>
              <a:gd name="connsiteX31" fmla="*/ 3272 w 10032"/>
              <a:gd name="connsiteY31" fmla="*/ 3283 h 10000"/>
              <a:gd name="connsiteX32" fmla="*/ 3412 w 10032"/>
              <a:gd name="connsiteY32" fmla="*/ 1139 h 10000"/>
              <a:gd name="connsiteX33" fmla="*/ 1480 w 10032"/>
              <a:gd name="connsiteY33" fmla="*/ 1111 h 10000"/>
              <a:gd name="connsiteX34" fmla="*/ 238 w 10032"/>
              <a:gd name="connsiteY34" fmla="*/ 1741 h 10000"/>
              <a:gd name="connsiteX0" fmla="*/ 136 w 10023"/>
              <a:gd name="connsiteY0" fmla="*/ 3752 h 10000"/>
              <a:gd name="connsiteX1" fmla="*/ 1145 w 10023"/>
              <a:gd name="connsiteY1" fmla="*/ 4714 h 10000"/>
              <a:gd name="connsiteX2" fmla="*/ 1651 w 10023"/>
              <a:gd name="connsiteY2" fmla="*/ 6605 h 10000"/>
              <a:gd name="connsiteX3" fmla="*/ 3157 w 10023"/>
              <a:gd name="connsiteY3" fmla="*/ 6523 h 10000"/>
              <a:gd name="connsiteX4" fmla="*/ 4693 w 10023"/>
              <a:gd name="connsiteY4" fmla="*/ 5057 h 10000"/>
              <a:gd name="connsiteX5" fmla="*/ 5238 w 10023"/>
              <a:gd name="connsiteY5" fmla="*/ 2882 h 10000"/>
              <a:gd name="connsiteX6" fmla="*/ 4097 w 10023"/>
              <a:gd name="connsiteY6" fmla="*/ 4253 h 10000"/>
              <a:gd name="connsiteX7" fmla="*/ 4366 w 10023"/>
              <a:gd name="connsiteY7" fmla="*/ 8047 h 10000"/>
              <a:gd name="connsiteX8" fmla="*/ 5097 w 10023"/>
              <a:gd name="connsiteY8" fmla="*/ 9969 h 10000"/>
              <a:gd name="connsiteX9" fmla="*/ 5508 w 10023"/>
              <a:gd name="connsiteY9" fmla="*/ 9159 h 10000"/>
              <a:gd name="connsiteX10" fmla="*/ 5958 w 10023"/>
              <a:gd name="connsiteY10" fmla="*/ 8107 h 10000"/>
              <a:gd name="connsiteX11" fmla="*/ 7307 w 10023"/>
              <a:gd name="connsiteY11" fmla="*/ 6817 h 10000"/>
              <a:gd name="connsiteX12" fmla="*/ 8597 w 10023"/>
              <a:gd name="connsiteY12" fmla="*/ 6516 h 10000"/>
              <a:gd name="connsiteX13" fmla="*/ 8823 w 10023"/>
              <a:gd name="connsiteY13" fmla="*/ 5795 h 10000"/>
              <a:gd name="connsiteX14" fmla="*/ 8842 w 10023"/>
              <a:gd name="connsiteY14" fmla="*/ 4984 h 10000"/>
              <a:gd name="connsiteX15" fmla="*/ 9122 w 10023"/>
              <a:gd name="connsiteY15" fmla="*/ 2371 h 10000"/>
              <a:gd name="connsiteX16" fmla="*/ 10002 w 10023"/>
              <a:gd name="connsiteY16" fmla="*/ 388 h 10000"/>
              <a:gd name="connsiteX17" fmla="*/ 9702 w 10023"/>
              <a:gd name="connsiteY17" fmla="*/ 29 h 10000"/>
              <a:gd name="connsiteX18" fmla="*/ 9085 w 10023"/>
              <a:gd name="connsiteY18" fmla="*/ 810 h 10000"/>
              <a:gd name="connsiteX19" fmla="*/ 8654 w 10023"/>
              <a:gd name="connsiteY19" fmla="*/ 3572 h 10000"/>
              <a:gd name="connsiteX20" fmla="*/ 8091 w 10023"/>
              <a:gd name="connsiteY20" fmla="*/ 4203 h 10000"/>
              <a:gd name="connsiteX21" fmla="*/ 6949 w 10023"/>
              <a:gd name="connsiteY21" fmla="*/ 4594 h 10000"/>
              <a:gd name="connsiteX22" fmla="*/ 6239 w 10023"/>
              <a:gd name="connsiteY22" fmla="*/ 5645 h 10000"/>
              <a:gd name="connsiteX23" fmla="*/ 6014 w 10023"/>
              <a:gd name="connsiteY23" fmla="*/ 7147 h 10000"/>
              <a:gd name="connsiteX24" fmla="*/ 5285 w 10023"/>
              <a:gd name="connsiteY24" fmla="*/ 8228 h 10000"/>
              <a:gd name="connsiteX25" fmla="*/ 3668 w 10023"/>
              <a:gd name="connsiteY25" fmla="*/ 9021 h 10000"/>
              <a:gd name="connsiteX26" fmla="*/ 1431 w 10023"/>
              <a:gd name="connsiteY26" fmla="*/ 9243 h 10000"/>
              <a:gd name="connsiteX27" fmla="*/ 138 w 10023"/>
              <a:gd name="connsiteY27" fmla="*/ 8222 h 10000"/>
              <a:gd name="connsiteX28" fmla="*/ 143 w 10023"/>
              <a:gd name="connsiteY28" fmla="*/ 6450 h 10000"/>
              <a:gd name="connsiteX29" fmla="*/ 986 w 10023"/>
              <a:gd name="connsiteY29" fmla="*/ 5338 h 10000"/>
              <a:gd name="connsiteX30" fmla="*/ 2218 w 10023"/>
              <a:gd name="connsiteY30" fmla="*/ 4926 h 10000"/>
              <a:gd name="connsiteX31" fmla="*/ 3263 w 10023"/>
              <a:gd name="connsiteY31" fmla="*/ 3283 h 10000"/>
              <a:gd name="connsiteX32" fmla="*/ 3403 w 10023"/>
              <a:gd name="connsiteY32" fmla="*/ 1139 h 10000"/>
              <a:gd name="connsiteX33" fmla="*/ 1471 w 10023"/>
              <a:gd name="connsiteY33" fmla="*/ 1111 h 10000"/>
              <a:gd name="connsiteX34" fmla="*/ 229 w 10023"/>
              <a:gd name="connsiteY34" fmla="*/ 1741 h 10000"/>
              <a:gd name="connsiteX0" fmla="*/ 136 w 10023"/>
              <a:gd name="connsiteY0" fmla="*/ 3752 h 10000"/>
              <a:gd name="connsiteX1" fmla="*/ 1145 w 10023"/>
              <a:gd name="connsiteY1" fmla="*/ 4714 h 10000"/>
              <a:gd name="connsiteX2" fmla="*/ 1651 w 10023"/>
              <a:gd name="connsiteY2" fmla="*/ 6605 h 10000"/>
              <a:gd name="connsiteX3" fmla="*/ 3157 w 10023"/>
              <a:gd name="connsiteY3" fmla="*/ 6523 h 10000"/>
              <a:gd name="connsiteX4" fmla="*/ 4693 w 10023"/>
              <a:gd name="connsiteY4" fmla="*/ 5057 h 10000"/>
              <a:gd name="connsiteX5" fmla="*/ 5238 w 10023"/>
              <a:gd name="connsiteY5" fmla="*/ 2882 h 10000"/>
              <a:gd name="connsiteX6" fmla="*/ 4097 w 10023"/>
              <a:gd name="connsiteY6" fmla="*/ 4253 h 10000"/>
              <a:gd name="connsiteX7" fmla="*/ 4366 w 10023"/>
              <a:gd name="connsiteY7" fmla="*/ 8047 h 10000"/>
              <a:gd name="connsiteX8" fmla="*/ 5097 w 10023"/>
              <a:gd name="connsiteY8" fmla="*/ 9969 h 10000"/>
              <a:gd name="connsiteX9" fmla="*/ 5508 w 10023"/>
              <a:gd name="connsiteY9" fmla="*/ 9159 h 10000"/>
              <a:gd name="connsiteX10" fmla="*/ 5958 w 10023"/>
              <a:gd name="connsiteY10" fmla="*/ 8107 h 10000"/>
              <a:gd name="connsiteX11" fmla="*/ 7307 w 10023"/>
              <a:gd name="connsiteY11" fmla="*/ 6817 h 10000"/>
              <a:gd name="connsiteX12" fmla="*/ 8597 w 10023"/>
              <a:gd name="connsiteY12" fmla="*/ 6516 h 10000"/>
              <a:gd name="connsiteX13" fmla="*/ 8823 w 10023"/>
              <a:gd name="connsiteY13" fmla="*/ 5795 h 10000"/>
              <a:gd name="connsiteX14" fmla="*/ 8842 w 10023"/>
              <a:gd name="connsiteY14" fmla="*/ 4984 h 10000"/>
              <a:gd name="connsiteX15" fmla="*/ 9122 w 10023"/>
              <a:gd name="connsiteY15" fmla="*/ 2371 h 10000"/>
              <a:gd name="connsiteX16" fmla="*/ 10002 w 10023"/>
              <a:gd name="connsiteY16" fmla="*/ 388 h 10000"/>
              <a:gd name="connsiteX17" fmla="*/ 9702 w 10023"/>
              <a:gd name="connsiteY17" fmla="*/ 29 h 10000"/>
              <a:gd name="connsiteX18" fmla="*/ 9085 w 10023"/>
              <a:gd name="connsiteY18" fmla="*/ 810 h 10000"/>
              <a:gd name="connsiteX19" fmla="*/ 8654 w 10023"/>
              <a:gd name="connsiteY19" fmla="*/ 3572 h 10000"/>
              <a:gd name="connsiteX20" fmla="*/ 8091 w 10023"/>
              <a:gd name="connsiteY20" fmla="*/ 4203 h 10000"/>
              <a:gd name="connsiteX21" fmla="*/ 6949 w 10023"/>
              <a:gd name="connsiteY21" fmla="*/ 4594 h 10000"/>
              <a:gd name="connsiteX22" fmla="*/ 6239 w 10023"/>
              <a:gd name="connsiteY22" fmla="*/ 5645 h 10000"/>
              <a:gd name="connsiteX23" fmla="*/ 6014 w 10023"/>
              <a:gd name="connsiteY23" fmla="*/ 7147 h 10000"/>
              <a:gd name="connsiteX24" fmla="*/ 5285 w 10023"/>
              <a:gd name="connsiteY24" fmla="*/ 8228 h 10000"/>
              <a:gd name="connsiteX25" fmla="*/ 3668 w 10023"/>
              <a:gd name="connsiteY25" fmla="*/ 9021 h 10000"/>
              <a:gd name="connsiteX26" fmla="*/ 1431 w 10023"/>
              <a:gd name="connsiteY26" fmla="*/ 9243 h 10000"/>
              <a:gd name="connsiteX27" fmla="*/ 138 w 10023"/>
              <a:gd name="connsiteY27" fmla="*/ 8222 h 10000"/>
              <a:gd name="connsiteX28" fmla="*/ 143 w 10023"/>
              <a:gd name="connsiteY28" fmla="*/ 6450 h 10000"/>
              <a:gd name="connsiteX29" fmla="*/ 986 w 10023"/>
              <a:gd name="connsiteY29" fmla="*/ 5338 h 10000"/>
              <a:gd name="connsiteX30" fmla="*/ 2218 w 10023"/>
              <a:gd name="connsiteY30" fmla="*/ 4926 h 10000"/>
              <a:gd name="connsiteX31" fmla="*/ 3263 w 10023"/>
              <a:gd name="connsiteY31" fmla="*/ 3283 h 10000"/>
              <a:gd name="connsiteX32" fmla="*/ 3403 w 10023"/>
              <a:gd name="connsiteY32" fmla="*/ 1139 h 10000"/>
              <a:gd name="connsiteX33" fmla="*/ 1471 w 10023"/>
              <a:gd name="connsiteY33" fmla="*/ 1111 h 10000"/>
              <a:gd name="connsiteX34" fmla="*/ 229 w 10023"/>
              <a:gd name="connsiteY34" fmla="*/ 1741 h 10000"/>
              <a:gd name="connsiteX0" fmla="*/ 121 w 10008"/>
              <a:gd name="connsiteY0" fmla="*/ 3752 h 10000"/>
              <a:gd name="connsiteX1" fmla="*/ 1130 w 10008"/>
              <a:gd name="connsiteY1" fmla="*/ 4714 h 10000"/>
              <a:gd name="connsiteX2" fmla="*/ 1636 w 10008"/>
              <a:gd name="connsiteY2" fmla="*/ 6605 h 10000"/>
              <a:gd name="connsiteX3" fmla="*/ 3142 w 10008"/>
              <a:gd name="connsiteY3" fmla="*/ 6523 h 10000"/>
              <a:gd name="connsiteX4" fmla="*/ 4678 w 10008"/>
              <a:gd name="connsiteY4" fmla="*/ 5057 h 10000"/>
              <a:gd name="connsiteX5" fmla="*/ 5223 w 10008"/>
              <a:gd name="connsiteY5" fmla="*/ 2882 h 10000"/>
              <a:gd name="connsiteX6" fmla="*/ 4082 w 10008"/>
              <a:gd name="connsiteY6" fmla="*/ 4253 h 10000"/>
              <a:gd name="connsiteX7" fmla="*/ 4351 w 10008"/>
              <a:gd name="connsiteY7" fmla="*/ 8047 h 10000"/>
              <a:gd name="connsiteX8" fmla="*/ 5082 w 10008"/>
              <a:gd name="connsiteY8" fmla="*/ 9969 h 10000"/>
              <a:gd name="connsiteX9" fmla="*/ 5493 w 10008"/>
              <a:gd name="connsiteY9" fmla="*/ 9159 h 10000"/>
              <a:gd name="connsiteX10" fmla="*/ 5943 w 10008"/>
              <a:gd name="connsiteY10" fmla="*/ 8107 h 10000"/>
              <a:gd name="connsiteX11" fmla="*/ 7292 w 10008"/>
              <a:gd name="connsiteY11" fmla="*/ 6817 h 10000"/>
              <a:gd name="connsiteX12" fmla="*/ 8582 w 10008"/>
              <a:gd name="connsiteY12" fmla="*/ 6516 h 10000"/>
              <a:gd name="connsiteX13" fmla="*/ 8808 w 10008"/>
              <a:gd name="connsiteY13" fmla="*/ 5795 h 10000"/>
              <a:gd name="connsiteX14" fmla="*/ 8827 w 10008"/>
              <a:gd name="connsiteY14" fmla="*/ 4984 h 10000"/>
              <a:gd name="connsiteX15" fmla="*/ 9107 w 10008"/>
              <a:gd name="connsiteY15" fmla="*/ 2371 h 10000"/>
              <a:gd name="connsiteX16" fmla="*/ 9987 w 10008"/>
              <a:gd name="connsiteY16" fmla="*/ 388 h 10000"/>
              <a:gd name="connsiteX17" fmla="*/ 9687 w 10008"/>
              <a:gd name="connsiteY17" fmla="*/ 29 h 10000"/>
              <a:gd name="connsiteX18" fmla="*/ 9070 w 10008"/>
              <a:gd name="connsiteY18" fmla="*/ 810 h 10000"/>
              <a:gd name="connsiteX19" fmla="*/ 8639 w 10008"/>
              <a:gd name="connsiteY19" fmla="*/ 3572 h 10000"/>
              <a:gd name="connsiteX20" fmla="*/ 8076 w 10008"/>
              <a:gd name="connsiteY20" fmla="*/ 4203 h 10000"/>
              <a:gd name="connsiteX21" fmla="*/ 6934 w 10008"/>
              <a:gd name="connsiteY21" fmla="*/ 4594 h 10000"/>
              <a:gd name="connsiteX22" fmla="*/ 6224 w 10008"/>
              <a:gd name="connsiteY22" fmla="*/ 5645 h 10000"/>
              <a:gd name="connsiteX23" fmla="*/ 5999 w 10008"/>
              <a:gd name="connsiteY23" fmla="*/ 7147 h 10000"/>
              <a:gd name="connsiteX24" fmla="*/ 5270 w 10008"/>
              <a:gd name="connsiteY24" fmla="*/ 8228 h 10000"/>
              <a:gd name="connsiteX25" fmla="*/ 3653 w 10008"/>
              <a:gd name="connsiteY25" fmla="*/ 9021 h 10000"/>
              <a:gd name="connsiteX26" fmla="*/ 1416 w 10008"/>
              <a:gd name="connsiteY26" fmla="*/ 9243 h 10000"/>
              <a:gd name="connsiteX27" fmla="*/ 123 w 10008"/>
              <a:gd name="connsiteY27" fmla="*/ 8222 h 10000"/>
              <a:gd name="connsiteX28" fmla="*/ 128 w 10008"/>
              <a:gd name="connsiteY28" fmla="*/ 6450 h 10000"/>
              <a:gd name="connsiteX29" fmla="*/ 971 w 10008"/>
              <a:gd name="connsiteY29" fmla="*/ 5338 h 10000"/>
              <a:gd name="connsiteX30" fmla="*/ 2203 w 10008"/>
              <a:gd name="connsiteY30" fmla="*/ 4926 h 10000"/>
              <a:gd name="connsiteX31" fmla="*/ 3248 w 10008"/>
              <a:gd name="connsiteY31" fmla="*/ 3283 h 10000"/>
              <a:gd name="connsiteX32" fmla="*/ 3388 w 10008"/>
              <a:gd name="connsiteY32" fmla="*/ 1139 h 10000"/>
              <a:gd name="connsiteX33" fmla="*/ 1456 w 10008"/>
              <a:gd name="connsiteY33" fmla="*/ 1111 h 10000"/>
              <a:gd name="connsiteX34" fmla="*/ 214 w 10008"/>
              <a:gd name="connsiteY34" fmla="*/ 1741 h 10000"/>
              <a:gd name="connsiteX0" fmla="*/ 130 w 10017"/>
              <a:gd name="connsiteY0" fmla="*/ 3752 h 10000"/>
              <a:gd name="connsiteX1" fmla="*/ 1139 w 10017"/>
              <a:gd name="connsiteY1" fmla="*/ 4714 h 10000"/>
              <a:gd name="connsiteX2" fmla="*/ 1645 w 10017"/>
              <a:gd name="connsiteY2" fmla="*/ 6605 h 10000"/>
              <a:gd name="connsiteX3" fmla="*/ 3151 w 10017"/>
              <a:gd name="connsiteY3" fmla="*/ 6523 h 10000"/>
              <a:gd name="connsiteX4" fmla="*/ 4687 w 10017"/>
              <a:gd name="connsiteY4" fmla="*/ 5057 h 10000"/>
              <a:gd name="connsiteX5" fmla="*/ 5232 w 10017"/>
              <a:gd name="connsiteY5" fmla="*/ 2882 h 10000"/>
              <a:gd name="connsiteX6" fmla="*/ 4091 w 10017"/>
              <a:gd name="connsiteY6" fmla="*/ 4253 h 10000"/>
              <a:gd name="connsiteX7" fmla="*/ 4360 w 10017"/>
              <a:gd name="connsiteY7" fmla="*/ 8047 h 10000"/>
              <a:gd name="connsiteX8" fmla="*/ 5091 w 10017"/>
              <a:gd name="connsiteY8" fmla="*/ 9969 h 10000"/>
              <a:gd name="connsiteX9" fmla="*/ 5502 w 10017"/>
              <a:gd name="connsiteY9" fmla="*/ 9159 h 10000"/>
              <a:gd name="connsiteX10" fmla="*/ 5952 w 10017"/>
              <a:gd name="connsiteY10" fmla="*/ 8107 h 10000"/>
              <a:gd name="connsiteX11" fmla="*/ 7301 w 10017"/>
              <a:gd name="connsiteY11" fmla="*/ 6817 h 10000"/>
              <a:gd name="connsiteX12" fmla="*/ 8591 w 10017"/>
              <a:gd name="connsiteY12" fmla="*/ 6516 h 10000"/>
              <a:gd name="connsiteX13" fmla="*/ 8817 w 10017"/>
              <a:gd name="connsiteY13" fmla="*/ 5795 h 10000"/>
              <a:gd name="connsiteX14" fmla="*/ 8836 w 10017"/>
              <a:gd name="connsiteY14" fmla="*/ 4984 h 10000"/>
              <a:gd name="connsiteX15" fmla="*/ 9116 w 10017"/>
              <a:gd name="connsiteY15" fmla="*/ 2371 h 10000"/>
              <a:gd name="connsiteX16" fmla="*/ 9996 w 10017"/>
              <a:gd name="connsiteY16" fmla="*/ 388 h 10000"/>
              <a:gd name="connsiteX17" fmla="*/ 9696 w 10017"/>
              <a:gd name="connsiteY17" fmla="*/ 29 h 10000"/>
              <a:gd name="connsiteX18" fmla="*/ 9079 w 10017"/>
              <a:gd name="connsiteY18" fmla="*/ 810 h 10000"/>
              <a:gd name="connsiteX19" fmla="*/ 8648 w 10017"/>
              <a:gd name="connsiteY19" fmla="*/ 3572 h 10000"/>
              <a:gd name="connsiteX20" fmla="*/ 8085 w 10017"/>
              <a:gd name="connsiteY20" fmla="*/ 4203 h 10000"/>
              <a:gd name="connsiteX21" fmla="*/ 6943 w 10017"/>
              <a:gd name="connsiteY21" fmla="*/ 4594 h 10000"/>
              <a:gd name="connsiteX22" fmla="*/ 6233 w 10017"/>
              <a:gd name="connsiteY22" fmla="*/ 5645 h 10000"/>
              <a:gd name="connsiteX23" fmla="*/ 6008 w 10017"/>
              <a:gd name="connsiteY23" fmla="*/ 7147 h 10000"/>
              <a:gd name="connsiteX24" fmla="*/ 5279 w 10017"/>
              <a:gd name="connsiteY24" fmla="*/ 8228 h 10000"/>
              <a:gd name="connsiteX25" fmla="*/ 3662 w 10017"/>
              <a:gd name="connsiteY25" fmla="*/ 9021 h 10000"/>
              <a:gd name="connsiteX26" fmla="*/ 1425 w 10017"/>
              <a:gd name="connsiteY26" fmla="*/ 9243 h 10000"/>
              <a:gd name="connsiteX27" fmla="*/ 132 w 10017"/>
              <a:gd name="connsiteY27" fmla="*/ 8222 h 10000"/>
              <a:gd name="connsiteX28" fmla="*/ 137 w 10017"/>
              <a:gd name="connsiteY28" fmla="*/ 6450 h 10000"/>
              <a:gd name="connsiteX29" fmla="*/ 980 w 10017"/>
              <a:gd name="connsiteY29" fmla="*/ 5338 h 10000"/>
              <a:gd name="connsiteX30" fmla="*/ 2212 w 10017"/>
              <a:gd name="connsiteY30" fmla="*/ 4926 h 10000"/>
              <a:gd name="connsiteX31" fmla="*/ 3257 w 10017"/>
              <a:gd name="connsiteY31" fmla="*/ 3283 h 10000"/>
              <a:gd name="connsiteX32" fmla="*/ 3397 w 10017"/>
              <a:gd name="connsiteY32" fmla="*/ 1139 h 10000"/>
              <a:gd name="connsiteX33" fmla="*/ 1465 w 10017"/>
              <a:gd name="connsiteY33" fmla="*/ 1111 h 10000"/>
              <a:gd name="connsiteX34" fmla="*/ 223 w 10017"/>
              <a:gd name="connsiteY34" fmla="*/ 1741 h 10000"/>
              <a:gd name="connsiteX0" fmla="*/ 159 w 10046"/>
              <a:gd name="connsiteY0" fmla="*/ 3752 h 10000"/>
              <a:gd name="connsiteX1" fmla="*/ 1168 w 10046"/>
              <a:gd name="connsiteY1" fmla="*/ 4714 h 10000"/>
              <a:gd name="connsiteX2" fmla="*/ 1674 w 10046"/>
              <a:gd name="connsiteY2" fmla="*/ 6605 h 10000"/>
              <a:gd name="connsiteX3" fmla="*/ 3180 w 10046"/>
              <a:gd name="connsiteY3" fmla="*/ 6523 h 10000"/>
              <a:gd name="connsiteX4" fmla="*/ 4716 w 10046"/>
              <a:gd name="connsiteY4" fmla="*/ 5057 h 10000"/>
              <a:gd name="connsiteX5" fmla="*/ 5261 w 10046"/>
              <a:gd name="connsiteY5" fmla="*/ 2882 h 10000"/>
              <a:gd name="connsiteX6" fmla="*/ 4120 w 10046"/>
              <a:gd name="connsiteY6" fmla="*/ 4253 h 10000"/>
              <a:gd name="connsiteX7" fmla="*/ 4389 w 10046"/>
              <a:gd name="connsiteY7" fmla="*/ 8047 h 10000"/>
              <a:gd name="connsiteX8" fmla="*/ 5120 w 10046"/>
              <a:gd name="connsiteY8" fmla="*/ 9969 h 10000"/>
              <a:gd name="connsiteX9" fmla="*/ 5531 w 10046"/>
              <a:gd name="connsiteY9" fmla="*/ 9159 h 10000"/>
              <a:gd name="connsiteX10" fmla="*/ 5981 w 10046"/>
              <a:gd name="connsiteY10" fmla="*/ 8107 h 10000"/>
              <a:gd name="connsiteX11" fmla="*/ 7330 w 10046"/>
              <a:gd name="connsiteY11" fmla="*/ 6817 h 10000"/>
              <a:gd name="connsiteX12" fmla="*/ 8620 w 10046"/>
              <a:gd name="connsiteY12" fmla="*/ 6516 h 10000"/>
              <a:gd name="connsiteX13" fmla="*/ 8846 w 10046"/>
              <a:gd name="connsiteY13" fmla="*/ 5795 h 10000"/>
              <a:gd name="connsiteX14" fmla="*/ 8865 w 10046"/>
              <a:gd name="connsiteY14" fmla="*/ 4984 h 10000"/>
              <a:gd name="connsiteX15" fmla="*/ 9145 w 10046"/>
              <a:gd name="connsiteY15" fmla="*/ 2371 h 10000"/>
              <a:gd name="connsiteX16" fmla="*/ 10025 w 10046"/>
              <a:gd name="connsiteY16" fmla="*/ 388 h 10000"/>
              <a:gd name="connsiteX17" fmla="*/ 9725 w 10046"/>
              <a:gd name="connsiteY17" fmla="*/ 29 h 10000"/>
              <a:gd name="connsiteX18" fmla="*/ 9108 w 10046"/>
              <a:gd name="connsiteY18" fmla="*/ 810 h 10000"/>
              <a:gd name="connsiteX19" fmla="*/ 8677 w 10046"/>
              <a:gd name="connsiteY19" fmla="*/ 3572 h 10000"/>
              <a:gd name="connsiteX20" fmla="*/ 8114 w 10046"/>
              <a:gd name="connsiteY20" fmla="*/ 4203 h 10000"/>
              <a:gd name="connsiteX21" fmla="*/ 6972 w 10046"/>
              <a:gd name="connsiteY21" fmla="*/ 4594 h 10000"/>
              <a:gd name="connsiteX22" fmla="*/ 6262 w 10046"/>
              <a:gd name="connsiteY22" fmla="*/ 5645 h 10000"/>
              <a:gd name="connsiteX23" fmla="*/ 6037 w 10046"/>
              <a:gd name="connsiteY23" fmla="*/ 7147 h 10000"/>
              <a:gd name="connsiteX24" fmla="*/ 5308 w 10046"/>
              <a:gd name="connsiteY24" fmla="*/ 8228 h 10000"/>
              <a:gd name="connsiteX25" fmla="*/ 3691 w 10046"/>
              <a:gd name="connsiteY25" fmla="*/ 9021 h 10000"/>
              <a:gd name="connsiteX26" fmla="*/ 1454 w 10046"/>
              <a:gd name="connsiteY26" fmla="*/ 9243 h 10000"/>
              <a:gd name="connsiteX27" fmla="*/ 111 w 10046"/>
              <a:gd name="connsiteY27" fmla="*/ 8052 h 10000"/>
              <a:gd name="connsiteX28" fmla="*/ 166 w 10046"/>
              <a:gd name="connsiteY28" fmla="*/ 6450 h 10000"/>
              <a:gd name="connsiteX29" fmla="*/ 1009 w 10046"/>
              <a:gd name="connsiteY29" fmla="*/ 5338 h 10000"/>
              <a:gd name="connsiteX30" fmla="*/ 2241 w 10046"/>
              <a:gd name="connsiteY30" fmla="*/ 4926 h 10000"/>
              <a:gd name="connsiteX31" fmla="*/ 3286 w 10046"/>
              <a:gd name="connsiteY31" fmla="*/ 3283 h 10000"/>
              <a:gd name="connsiteX32" fmla="*/ 3426 w 10046"/>
              <a:gd name="connsiteY32" fmla="*/ 1139 h 10000"/>
              <a:gd name="connsiteX33" fmla="*/ 1494 w 10046"/>
              <a:gd name="connsiteY33" fmla="*/ 1111 h 10000"/>
              <a:gd name="connsiteX34" fmla="*/ 252 w 10046"/>
              <a:gd name="connsiteY34" fmla="*/ 1741 h 10000"/>
              <a:gd name="connsiteX0" fmla="*/ 138 w 10025"/>
              <a:gd name="connsiteY0" fmla="*/ 3752 h 10000"/>
              <a:gd name="connsiteX1" fmla="*/ 1147 w 10025"/>
              <a:gd name="connsiteY1" fmla="*/ 4714 h 10000"/>
              <a:gd name="connsiteX2" fmla="*/ 1653 w 10025"/>
              <a:gd name="connsiteY2" fmla="*/ 6605 h 10000"/>
              <a:gd name="connsiteX3" fmla="*/ 3159 w 10025"/>
              <a:gd name="connsiteY3" fmla="*/ 6523 h 10000"/>
              <a:gd name="connsiteX4" fmla="*/ 4695 w 10025"/>
              <a:gd name="connsiteY4" fmla="*/ 5057 h 10000"/>
              <a:gd name="connsiteX5" fmla="*/ 5240 w 10025"/>
              <a:gd name="connsiteY5" fmla="*/ 2882 h 10000"/>
              <a:gd name="connsiteX6" fmla="*/ 4099 w 10025"/>
              <a:gd name="connsiteY6" fmla="*/ 4253 h 10000"/>
              <a:gd name="connsiteX7" fmla="*/ 4368 w 10025"/>
              <a:gd name="connsiteY7" fmla="*/ 8047 h 10000"/>
              <a:gd name="connsiteX8" fmla="*/ 5099 w 10025"/>
              <a:gd name="connsiteY8" fmla="*/ 9969 h 10000"/>
              <a:gd name="connsiteX9" fmla="*/ 5510 w 10025"/>
              <a:gd name="connsiteY9" fmla="*/ 9159 h 10000"/>
              <a:gd name="connsiteX10" fmla="*/ 5960 w 10025"/>
              <a:gd name="connsiteY10" fmla="*/ 8107 h 10000"/>
              <a:gd name="connsiteX11" fmla="*/ 7309 w 10025"/>
              <a:gd name="connsiteY11" fmla="*/ 6817 h 10000"/>
              <a:gd name="connsiteX12" fmla="*/ 8599 w 10025"/>
              <a:gd name="connsiteY12" fmla="*/ 6516 h 10000"/>
              <a:gd name="connsiteX13" fmla="*/ 8825 w 10025"/>
              <a:gd name="connsiteY13" fmla="*/ 5795 h 10000"/>
              <a:gd name="connsiteX14" fmla="*/ 8844 w 10025"/>
              <a:gd name="connsiteY14" fmla="*/ 4984 h 10000"/>
              <a:gd name="connsiteX15" fmla="*/ 9124 w 10025"/>
              <a:gd name="connsiteY15" fmla="*/ 2371 h 10000"/>
              <a:gd name="connsiteX16" fmla="*/ 10004 w 10025"/>
              <a:gd name="connsiteY16" fmla="*/ 388 h 10000"/>
              <a:gd name="connsiteX17" fmla="*/ 9704 w 10025"/>
              <a:gd name="connsiteY17" fmla="*/ 29 h 10000"/>
              <a:gd name="connsiteX18" fmla="*/ 9087 w 10025"/>
              <a:gd name="connsiteY18" fmla="*/ 810 h 10000"/>
              <a:gd name="connsiteX19" fmla="*/ 8656 w 10025"/>
              <a:gd name="connsiteY19" fmla="*/ 3572 h 10000"/>
              <a:gd name="connsiteX20" fmla="*/ 8093 w 10025"/>
              <a:gd name="connsiteY20" fmla="*/ 4203 h 10000"/>
              <a:gd name="connsiteX21" fmla="*/ 6951 w 10025"/>
              <a:gd name="connsiteY21" fmla="*/ 4594 h 10000"/>
              <a:gd name="connsiteX22" fmla="*/ 6241 w 10025"/>
              <a:gd name="connsiteY22" fmla="*/ 5645 h 10000"/>
              <a:gd name="connsiteX23" fmla="*/ 6016 w 10025"/>
              <a:gd name="connsiteY23" fmla="*/ 7147 h 10000"/>
              <a:gd name="connsiteX24" fmla="*/ 5287 w 10025"/>
              <a:gd name="connsiteY24" fmla="*/ 8228 h 10000"/>
              <a:gd name="connsiteX25" fmla="*/ 3670 w 10025"/>
              <a:gd name="connsiteY25" fmla="*/ 9021 h 10000"/>
              <a:gd name="connsiteX26" fmla="*/ 1433 w 10025"/>
              <a:gd name="connsiteY26" fmla="*/ 9243 h 10000"/>
              <a:gd name="connsiteX27" fmla="*/ 90 w 10025"/>
              <a:gd name="connsiteY27" fmla="*/ 8052 h 10000"/>
              <a:gd name="connsiteX28" fmla="*/ 145 w 10025"/>
              <a:gd name="connsiteY28" fmla="*/ 6450 h 10000"/>
              <a:gd name="connsiteX29" fmla="*/ 988 w 10025"/>
              <a:gd name="connsiteY29" fmla="*/ 5338 h 10000"/>
              <a:gd name="connsiteX30" fmla="*/ 2220 w 10025"/>
              <a:gd name="connsiteY30" fmla="*/ 4926 h 10000"/>
              <a:gd name="connsiteX31" fmla="*/ 3265 w 10025"/>
              <a:gd name="connsiteY31" fmla="*/ 3283 h 10000"/>
              <a:gd name="connsiteX32" fmla="*/ 3405 w 10025"/>
              <a:gd name="connsiteY32" fmla="*/ 1139 h 10000"/>
              <a:gd name="connsiteX33" fmla="*/ 1473 w 10025"/>
              <a:gd name="connsiteY33" fmla="*/ 1111 h 10000"/>
              <a:gd name="connsiteX34" fmla="*/ 231 w 10025"/>
              <a:gd name="connsiteY34" fmla="*/ 1741 h 10000"/>
              <a:gd name="connsiteX0" fmla="*/ 138 w 10025"/>
              <a:gd name="connsiteY0" fmla="*/ 3752 h 10000"/>
              <a:gd name="connsiteX1" fmla="*/ 1147 w 10025"/>
              <a:gd name="connsiteY1" fmla="*/ 4714 h 10000"/>
              <a:gd name="connsiteX2" fmla="*/ 1653 w 10025"/>
              <a:gd name="connsiteY2" fmla="*/ 6605 h 10000"/>
              <a:gd name="connsiteX3" fmla="*/ 3159 w 10025"/>
              <a:gd name="connsiteY3" fmla="*/ 6523 h 10000"/>
              <a:gd name="connsiteX4" fmla="*/ 4695 w 10025"/>
              <a:gd name="connsiteY4" fmla="*/ 5057 h 10000"/>
              <a:gd name="connsiteX5" fmla="*/ 5240 w 10025"/>
              <a:gd name="connsiteY5" fmla="*/ 2882 h 10000"/>
              <a:gd name="connsiteX6" fmla="*/ 4099 w 10025"/>
              <a:gd name="connsiteY6" fmla="*/ 4253 h 10000"/>
              <a:gd name="connsiteX7" fmla="*/ 4368 w 10025"/>
              <a:gd name="connsiteY7" fmla="*/ 8047 h 10000"/>
              <a:gd name="connsiteX8" fmla="*/ 5099 w 10025"/>
              <a:gd name="connsiteY8" fmla="*/ 9969 h 10000"/>
              <a:gd name="connsiteX9" fmla="*/ 5510 w 10025"/>
              <a:gd name="connsiteY9" fmla="*/ 9159 h 10000"/>
              <a:gd name="connsiteX10" fmla="*/ 5960 w 10025"/>
              <a:gd name="connsiteY10" fmla="*/ 8107 h 10000"/>
              <a:gd name="connsiteX11" fmla="*/ 7309 w 10025"/>
              <a:gd name="connsiteY11" fmla="*/ 6817 h 10000"/>
              <a:gd name="connsiteX12" fmla="*/ 8599 w 10025"/>
              <a:gd name="connsiteY12" fmla="*/ 6516 h 10000"/>
              <a:gd name="connsiteX13" fmla="*/ 8825 w 10025"/>
              <a:gd name="connsiteY13" fmla="*/ 5795 h 10000"/>
              <a:gd name="connsiteX14" fmla="*/ 8844 w 10025"/>
              <a:gd name="connsiteY14" fmla="*/ 4984 h 10000"/>
              <a:gd name="connsiteX15" fmla="*/ 9124 w 10025"/>
              <a:gd name="connsiteY15" fmla="*/ 2371 h 10000"/>
              <a:gd name="connsiteX16" fmla="*/ 10004 w 10025"/>
              <a:gd name="connsiteY16" fmla="*/ 388 h 10000"/>
              <a:gd name="connsiteX17" fmla="*/ 9704 w 10025"/>
              <a:gd name="connsiteY17" fmla="*/ 29 h 10000"/>
              <a:gd name="connsiteX18" fmla="*/ 9087 w 10025"/>
              <a:gd name="connsiteY18" fmla="*/ 810 h 10000"/>
              <a:gd name="connsiteX19" fmla="*/ 8656 w 10025"/>
              <a:gd name="connsiteY19" fmla="*/ 3572 h 10000"/>
              <a:gd name="connsiteX20" fmla="*/ 8093 w 10025"/>
              <a:gd name="connsiteY20" fmla="*/ 4203 h 10000"/>
              <a:gd name="connsiteX21" fmla="*/ 6951 w 10025"/>
              <a:gd name="connsiteY21" fmla="*/ 4594 h 10000"/>
              <a:gd name="connsiteX22" fmla="*/ 6241 w 10025"/>
              <a:gd name="connsiteY22" fmla="*/ 5645 h 10000"/>
              <a:gd name="connsiteX23" fmla="*/ 6016 w 10025"/>
              <a:gd name="connsiteY23" fmla="*/ 7147 h 10000"/>
              <a:gd name="connsiteX24" fmla="*/ 5287 w 10025"/>
              <a:gd name="connsiteY24" fmla="*/ 8228 h 10000"/>
              <a:gd name="connsiteX25" fmla="*/ 3670 w 10025"/>
              <a:gd name="connsiteY25" fmla="*/ 9021 h 10000"/>
              <a:gd name="connsiteX26" fmla="*/ 1433 w 10025"/>
              <a:gd name="connsiteY26" fmla="*/ 9243 h 10000"/>
              <a:gd name="connsiteX27" fmla="*/ 90 w 10025"/>
              <a:gd name="connsiteY27" fmla="*/ 8052 h 10000"/>
              <a:gd name="connsiteX28" fmla="*/ 145 w 10025"/>
              <a:gd name="connsiteY28" fmla="*/ 6450 h 10000"/>
              <a:gd name="connsiteX29" fmla="*/ 988 w 10025"/>
              <a:gd name="connsiteY29" fmla="*/ 5338 h 10000"/>
              <a:gd name="connsiteX30" fmla="*/ 2220 w 10025"/>
              <a:gd name="connsiteY30" fmla="*/ 4926 h 10000"/>
              <a:gd name="connsiteX31" fmla="*/ 3265 w 10025"/>
              <a:gd name="connsiteY31" fmla="*/ 3283 h 10000"/>
              <a:gd name="connsiteX32" fmla="*/ 3405 w 10025"/>
              <a:gd name="connsiteY32" fmla="*/ 1139 h 10000"/>
              <a:gd name="connsiteX33" fmla="*/ 1473 w 10025"/>
              <a:gd name="connsiteY33" fmla="*/ 1111 h 10000"/>
              <a:gd name="connsiteX34" fmla="*/ 231 w 10025"/>
              <a:gd name="connsiteY34" fmla="*/ 1741 h 10000"/>
              <a:gd name="connsiteX0" fmla="*/ 138 w 10025"/>
              <a:gd name="connsiteY0" fmla="*/ 3752 h 10000"/>
              <a:gd name="connsiteX1" fmla="*/ 1147 w 10025"/>
              <a:gd name="connsiteY1" fmla="*/ 4714 h 10000"/>
              <a:gd name="connsiteX2" fmla="*/ 1653 w 10025"/>
              <a:gd name="connsiteY2" fmla="*/ 6605 h 10000"/>
              <a:gd name="connsiteX3" fmla="*/ 3159 w 10025"/>
              <a:gd name="connsiteY3" fmla="*/ 6523 h 10000"/>
              <a:gd name="connsiteX4" fmla="*/ 4695 w 10025"/>
              <a:gd name="connsiteY4" fmla="*/ 5057 h 10000"/>
              <a:gd name="connsiteX5" fmla="*/ 5240 w 10025"/>
              <a:gd name="connsiteY5" fmla="*/ 2882 h 10000"/>
              <a:gd name="connsiteX6" fmla="*/ 4099 w 10025"/>
              <a:gd name="connsiteY6" fmla="*/ 4253 h 10000"/>
              <a:gd name="connsiteX7" fmla="*/ 4368 w 10025"/>
              <a:gd name="connsiteY7" fmla="*/ 8047 h 10000"/>
              <a:gd name="connsiteX8" fmla="*/ 5099 w 10025"/>
              <a:gd name="connsiteY8" fmla="*/ 9969 h 10000"/>
              <a:gd name="connsiteX9" fmla="*/ 5510 w 10025"/>
              <a:gd name="connsiteY9" fmla="*/ 9159 h 10000"/>
              <a:gd name="connsiteX10" fmla="*/ 5960 w 10025"/>
              <a:gd name="connsiteY10" fmla="*/ 8107 h 10000"/>
              <a:gd name="connsiteX11" fmla="*/ 7309 w 10025"/>
              <a:gd name="connsiteY11" fmla="*/ 6817 h 10000"/>
              <a:gd name="connsiteX12" fmla="*/ 8599 w 10025"/>
              <a:gd name="connsiteY12" fmla="*/ 6516 h 10000"/>
              <a:gd name="connsiteX13" fmla="*/ 8825 w 10025"/>
              <a:gd name="connsiteY13" fmla="*/ 5795 h 10000"/>
              <a:gd name="connsiteX14" fmla="*/ 8844 w 10025"/>
              <a:gd name="connsiteY14" fmla="*/ 4984 h 10000"/>
              <a:gd name="connsiteX15" fmla="*/ 9124 w 10025"/>
              <a:gd name="connsiteY15" fmla="*/ 2371 h 10000"/>
              <a:gd name="connsiteX16" fmla="*/ 10004 w 10025"/>
              <a:gd name="connsiteY16" fmla="*/ 388 h 10000"/>
              <a:gd name="connsiteX17" fmla="*/ 9704 w 10025"/>
              <a:gd name="connsiteY17" fmla="*/ 29 h 10000"/>
              <a:gd name="connsiteX18" fmla="*/ 9087 w 10025"/>
              <a:gd name="connsiteY18" fmla="*/ 810 h 10000"/>
              <a:gd name="connsiteX19" fmla="*/ 8656 w 10025"/>
              <a:gd name="connsiteY19" fmla="*/ 3572 h 10000"/>
              <a:gd name="connsiteX20" fmla="*/ 8093 w 10025"/>
              <a:gd name="connsiteY20" fmla="*/ 4203 h 10000"/>
              <a:gd name="connsiteX21" fmla="*/ 6951 w 10025"/>
              <a:gd name="connsiteY21" fmla="*/ 4594 h 10000"/>
              <a:gd name="connsiteX22" fmla="*/ 6241 w 10025"/>
              <a:gd name="connsiteY22" fmla="*/ 5645 h 10000"/>
              <a:gd name="connsiteX23" fmla="*/ 6016 w 10025"/>
              <a:gd name="connsiteY23" fmla="*/ 7147 h 10000"/>
              <a:gd name="connsiteX24" fmla="*/ 5287 w 10025"/>
              <a:gd name="connsiteY24" fmla="*/ 8228 h 10000"/>
              <a:gd name="connsiteX25" fmla="*/ 3670 w 10025"/>
              <a:gd name="connsiteY25" fmla="*/ 9021 h 10000"/>
              <a:gd name="connsiteX26" fmla="*/ 1433 w 10025"/>
              <a:gd name="connsiteY26" fmla="*/ 9243 h 10000"/>
              <a:gd name="connsiteX27" fmla="*/ 90 w 10025"/>
              <a:gd name="connsiteY27" fmla="*/ 8052 h 10000"/>
              <a:gd name="connsiteX28" fmla="*/ 145 w 10025"/>
              <a:gd name="connsiteY28" fmla="*/ 6450 h 10000"/>
              <a:gd name="connsiteX29" fmla="*/ 988 w 10025"/>
              <a:gd name="connsiteY29" fmla="*/ 5338 h 10000"/>
              <a:gd name="connsiteX30" fmla="*/ 2220 w 10025"/>
              <a:gd name="connsiteY30" fmla="*/ 4926 h 10000"/>
              <a:gd name="connsiteX31" fmla="*/ 3265 w 10025"/>
              <a:gd name="connsiteY31" fmla="*/ 3283 h 10000"/>
              <a:gd name="connsiteX32" fmla="*/ 3405 w 10025"/>
              <a:gd name="connsiteY32" fmla="*/ 1139 h 10000"/>
              <a:gd name="connsiteX33" fmla="*/ 1473 w 10025"/>
              <a:gd name="connsiteY33" fmla="*/ 1111 h 10000"/>
              <a:gd name="connsiteX34" fmla="*/ 231 w 10025"/>
              <a:gd name="connsiteY34" fmla="*/ 1741 h 10000"/>
              <a:gd name="connsiteX0" fmla="*/ 138 w 10025"/>
              <a:gd name="connsiteY0" fmla="*/ 3752 h 10000"/>
              <a:gd name="connsiteX1" fmla="*/ 1147 w 10025"/>
              <a:gd name="connsiteY1" fmla="*/ 4714 h 10000"/>
              <a:gd name="connsiteX2" fmla="*/ 1653 w 10025"/>
              <a:gd name="connsiteY2" fmla="*/ 6605 h 10000"/>
              <a:gd name="connsiteX3" fmla="*/ 3159 w 10025"/>
              <a:gd name="connsiteY3" fmla="*/ 6523 h 10000"/>
              <a:gd name="connsiteX4" fmla="*/ 4695 w 10025"/>
              <a:gd name="connsiteY4" fmla="*/ 5057 h 10000"/>
              <a:gd name="connsiteX5" fmla="*/ 5240 w 10025"/>
              <a:gd name="connsiteY5" fmla="*/ 2882 h 10000"/>
              <a:gd name="connsiteX6" fmla="*/ 4099 w 10025"/>
              <a:gd name="connsiteY6" fmla="*/ 4253 h 10000"/>
              <a:gd name="connsiteX7" fmla="*/ 4368 w 10025"/>
              <a:gd name="connsiteY7" fmla="*/ 8047 h 10000"/>
              <a:gd name="connsiteX8" fmla="*/ 5099 w 10025"/>
              <a:gd name="connsiteY8" fmla="*/ 9969 h 10000"/>
              <a:gd name="connsiteX9" fmla="*/ 5510 w 10025"/>
              <a:gd name="connsiteY9" fmla="*/ 9159 h 10000"/>
              <a:gd name="connsiteX10" fmla="*/ 5960 w 10025"/>
              <a:gd name="connsiteY10" fmla="*/ 8107 h 10000"/>
              <a:gd name="connsiteX11" fmla="*/ 7309 w 10025"/>
              <a:gd name="connsiteY11" fmla="*/ 6817 h 10000"/>
              <a:gd name="connsiteX12" fmla="*/ 8599 w 10025"/>
              <a:gd name="connsiteY12" fmla="*/ 6516 h 10000"/>
              <a:gd name="connsiteX13" fmla="*/ 8825 w 10025"/>
              <a:gd name="connsiteY13" fmla="*/ 5795 h 10000"/>
              <a:gd name="connsiteX14" fmla="*/ 8844 w 10025"/>
              <a:gd name="connsiteY14" fmla="*/ 4984 h 10000"/>
              <a:gd name="connsiteX15" fmla="*/ 9124 w 10025"/>
              <a:gd name="connsiteY15" fmla="*/ 2371 h 10000"/>
              <a:gd name="connsiteX16" fmla="*/ 10004 w 10025"/>
              <a:gd name="connsiteY16" fmla="*/ 388 h 10000"/>
              <a:gd name="connsiteX17" fmla="*/ 9704 w 10025"/>
              <a:gd name="connsiteY17" fmla="*/ 29 h 10000"/>
              <a:gd name="connsiteX18" fmla="*/ 9087 w 10025"/>
              <a:gd name="connsiteY18" fmla="*/ 810 h 10000"/>
              <a:gd name="connsiteX19" fmla="*/ 8656 w 10025"/>
              <a:gd name="connsiteY19" fmla="*/ 3572 h 10000"/>
              <a:gd name="connsiteX20" fmla="*/ 8093 w 10025"/>
              <a:gd name="connsiteY20" fmla="*/ 4203 h 10000"/>
              <a:gd name="connsiteX21" fmla="*/ 6951 w 10025"/>
              <a:gd name="connsiteY21" fmla="*/ 4594 h 10000"/>
              <a:gd name="connsiteX22" fmla="*/ 6241 w 10025"/>
              <a:gd name="connsiteY22" fmla="*/ 5645 h 10000"/>
              <a:gd name="connsiteX23" fmla="*/ 6016 w 10025"/>
              <a:gd name="connsiteY23" fmla="*/ 7147 h 10000"/>
              <a:gd name="connsiteX24" fmla="*/ 5287 w 10025"/>
              <a:gd name="connsiteY24" fmla="*/ 8228 h 10000"/>
              <a:gd name="connsiteX25" fmla="*/ 3670 w 10025"/>
              <a:gd name="connsiteY25" fmla="*/ 9021 h 10000"/>
              <a:gd name="connsiteX26" fmla="*/ 1433 w 10025"/>
              <a:gd name="connsiteY26" fmla="*/ 9243 h 10000"/>
              <a:gd name="connsiteX27" fmla="*/ 90 w 10025"/>
              <a:gd name="connsiteY27" fmla="*/ 8052 h 10000"/>
              <a:gd name="connsiteX28" fmla="*/ 145 w 10025"/>
              <a:gd name="connsiteY28" fmla="*/ 6450 h 10000"/>
              <a:gd name="connsiteX29" fmla="*/ 988 w 10025"/>
              <a:gd name="connsiteY29" fmla="*/ 5338 h 10000"/>
              <a:gd name="connsiteX30" fmla="*/ 2220 w 10025"/>
              <a:gd name="connsiteY30" fmla="*/ 4926 h 10000"/>
              <a:gd name="connsiteX31" fmla="*/ 3265 w 10025"/>
              <a:gd name="connsiteY31" fmla="*/ 3283 h 10000"/>
              <a:gd name="connsiteX32" fmla="*/ 3405 w 10025"/>
              <a:gd name="connsiteY32" fmla="*/ 1139 h 10000"/>
              <a:gd name="connsiteX33" fmla="*/ 1473 w 10025"/>
              <a:gd name="connsiteY33" fmla="*/ 1111 h 10000"/>
              <a:gd name="connsiteX34" fmla="*/ 231 w 10025"/>
              <a:gd name="connsiteY34" fmla="*/ 1741 h 10000"/>
              <a:gd name="connsiteX0" fmla="*/ 164 w 10051"/>
              <a:gd name="connsiteY0" fmla="*/ 3752 h 10000"/>
              <a:gd name="connsiteX1" fmla="*/ 1173 w 10051"/>
              <a:gd name="connsiteY1" fmla="*/ 4714 h 10000"/>
              <a:gd name="connsiteX2" fmla="*/ 1679 w 10051"/>
              <a:gd name="connsiteY2" fmla="*/ 6605 h 10000"/>
              <a:gd name="connsiteX3" fmla="*/ 3185 w 10051"/>
              <a:gd name="connsiteY3" fmla="*/ 6523 h 10000"/>
              <a:gd name="connsiteX4" fmla="*/ 4721 w 10051"/>
              <a:gd name="connsiteY4" fmla="*/ 5057 h 10000"/>
              <a:gd name="connsiteX5" fmla="*/ 5266 w 10051"/>
              <a:gd name="connsiteY5" fmla="*/ 2882 h 10000"/>
              <a:gd name="connsiteX6" fmla="*/ 4125 w 10051"/>
              <a:gd name="connsiteY6" fmla="*/ 4253 h 10000"/>
              <a:gd name="connsiteX7" fmla="*/ 4394 w 10051"/>
              <a:gd name="connsiteY7" fmla="*/ 8047 h 10000"/>
              <a:gd name="connsiteX8" fmla="*/ 5125 w 10051"/>
              <a:gd name="connsiteY8" fmla="*/ 9969 h 10000"/>
              <a:gd name="connsiteX9" fmla="*/ 5536 w 10051"/>
              <a:gd name="connsiteY9" fmla="*/ 9159 h 10000"/>
              <a:gd name="connsiteX10" fmla="*/ 5986 w 10051"/>
              <a:gd name="connsiteY10" fmla="*/ 8107 h 10000"/>
              <a:gd name="connsiteX11" fmla="*/ 7335 w 10051"/>
              <a:gd name="connsiteY11" fmla="*/ 6817 h 10000"/>
              <a:gd name="connsiteX12" fmla="*/ 8625 w 10051"/>
              <a:gd name="connsiteY12" fmla="*/ 6516 h 10000"/>
              <a:gd name="connsiteX13" fmla="*/ 8851 w 10051"/>
              <a:gd name="connsiteY13" fmla="*/ 5795 h 10000"/>
              <a:gd name="connsiteX14" fmla="*/ 8870 w 10051"/>
              <a:gd name="connsiteY14" fmla="*/ 4984 h 10000"/>
              <a:gd name="connsiteX15" fmla="*/ 9150 w 10051"/>
              <a:gd name="connsiteY15" fmla="*/ 2371 h 10000"/>
              <a:gd name="connsiteX16" fmla="*/ 10030 w 10051"/>
              <a:gd name="connsiteY16" fmla="*/ 388 h 10000"/>
              <a:gd name="connsiteX17" fmla="*/ 9730 w 10051"/>
              <a:gd name="connsiteY17" fmla="*/ 29 h 10000"/>
              <a:gd name="connsiteX18" fmla="*/ 9113 w 10051"/>
              <a:gd name="connsiteY18" fmla="*/ 810 h 10000"/>
              <a:gd name="connsiteX19" fmla="*/ 8682 w 10051"/>
              <a:gd name="connsiteY19" fmla="*/ 3572 h 10000"/>
              <a:gd name="connsiteX20" fmla="*/ 8119 w 10051"/>
              <a:gd name="connsiteY20" fmla="*/ 4203 h 10000"/>
              <a:gd name="connsiteX21" fmla="*/ 6977 w 10051"/>
              <a:gd name="connsiteY21" fmla="*/ 4594 h 10000"/>
              <a:gd name="connsiteX22" fmla="*/ 6267 w 10051"/>
              <a:gd name="connsiteY22" fmla="*/ 5645 h 10000"/>
              <a:gd name="connsiteX23" fmla="*/ 6042 w 10051"/>
              <a:gd name="connsiteY23" fmla="*/ 7147 h 10000"/>
              <a:gd name="connsiteX24" fmla="*/ 5313 w 10051"/>
              <a:gd name="connsiteY24" fmla="*/ 8228 h 10000"/>
              <a:gd name="connsiteX25" fmla="*/ 3696 w 10051"/>
              <a:gd name="connsiteY25" fmla="*/ 9021 h 10000"/>
              <a:gd name="connsiteX26" fmla="*/ 1459 w 10051"/>
              <a:gd name="connsiteY26" fmla="*/ 9193 h 10000"/>
              <a:gd name="connsiteX27" fmla="*/ 116 w 10051"/>
              <a:gd name="connsiteY27" fmla="*/ 8052 h 10000"/>
              <a:gd name="connsiteX28" fmla="*/ 171 w 10051"/>
              <a:gd name="connsiteY28" fmla="*/ 6450 h 10000"/>
              <a:gd name="connsiteX29" fmla="*/ 1014 w 10051"/>
              <a:gd name="connsiteY29" fmla="*/ 5338 h 10000"/>
              <a:gd name="connsiteX30" fmla="*/ 2246 w 10051"/>
              <a:gd name="connsiteY30" fmla="*/ 4926 h 10000"/>
              <a:gd name="connsiteX31" fmla="*/ 3291 w 10051"/>
              <a:gd name="connsiteY31" fmla="*/ 3283 h 10000"/>
              <a:gd name="connsiteX32" fmla="*/ 3431 w 10051"/>
              <a:gd name="connsiteY32" fmla="*/ 1139 h 10000"/>
              <a:gd name="connsiteX33" fmla="*/ 1499 w 10051"/>
              <a:gd name="connsiteY33" fmla="*/ 1111 h 10000"/>
              <a:gd name="connsiteX34" fmla="*/ 257 w 10051"/>
              <a:gd name="connsiteY34" fmla="*/ 1741 h 10000"/>
              <a:gd name="connsiteX0" fmla="*/ 164 w 10051"/>
              <a:gd name="connsiteY0" fmla="*/ 3752 h 10000"/>
              <a:gd name="connsiteX1" fmla="*/ 1173 w 10051"/>
              <a:gd name="connsiteY1" fmla="*/ 4714 h 10000"/>
              <a:gd name="connsiteX2" fmla="*/ 1679 w 10051"/>
              <a:gd name="connsiteY2" fmla="*/ 6605 h 10000"/>
              <a:gd name="connsiteX3" fmla="*/ 3185 w 10051"/>
              <a:gd name="connsiteY3" fmla="*/ 6523 h 10000"/>
              <a:gd name="connsiteX4" fmla="*/ 4721 w 10051"/>
              <a:gd name="connsiteY4" fmla="*/ 5057 h 10000"/>
              <a:gd name="connsiteX5" fmla="*/ 5266 w 10051"/>
              <a:gd name="connsiteY5" fmla="*/ 2882 h 10000"/>
              <a:gd name="connsiteX6" fmla="*/ 4125 w 10051"/>
              <a:gd name="connsiteY6" fmla="*/ 4253 h 10000"/>
              <a:gd name="connsiteX7" fmla="*/ 4394 w 10051"/>
              <a:gd name="connsiteY7" fmla="*/ 8047 h 10000"/>
              <a:gd name="connsiteX8" fmla="*/ 5125 w 10051"/>
              <a:gd name="connsiteY8" fmla="*/ 9969 h 10000"/>
              <a:gd name="connsiteX9" fmla="*/ 5536 w 10051"/>
              <a:gd name="connsiteY9" fmla="*/ 9159 h 10000"/>
              <a:gd name="connsiteX10" fmla="*/ 5986 w 10051"/>
              <a:gd name="connsiteY10" fmla="*/ 8107 h 10000"/>
              <a:gd name="connsiteX11" fmla="*/ 7335 w 10051"/>
              <a:gd name="connsiteY11" fmla="*/ 6817 h 10000"/>
              <a:gd name="connsiteX12" fmla="*/ 8625 w 10051"/>
              <a:gd name="connsiteY12" fmla="*/ 6516 h 10000"/>
              <a:gd name="connsiteX13" fmla="*/ 8851 w 10051"/>
              <a:gd name="connsiteY13" fmla="*/ 5795 h 10000"/>
              <a:gd name="connsiteX14" fmla="*/ 8870 w 10051"/>
              <a:gd name="connsiteY14" fmla="*/ 4984 h 10000"/>
              <a:gd name="connsiteX15" fmla="*/ 9150 w 10051"/>
              <a:gd name="connsiteY15" fmla="*/ 2371 h 10000"/>
              <a:gd name="connsiteX16" fmla="*/ 10030 w 10051"/>
              <a:gd name="connsiteY16" fmla="*/ 388 h 10000"/>
              <a:gd name="connsiteX17" fmla="*/ 9730 w 10051"/>
              <a:gd name="connsiteY17" fmla="*/ 29 h 10000"/>
              <a:gd name="connsiteX18" fmla="*/ 9113 w 10051"/>
              <a:gd name="connsiteY18" fmla="*/ 810 h 10000"/>
              <a:gd name="connsiteX19" fmla="*/ 8682 w 10051"/>
              <a:gd name="connsiteY19" fmla="*/ 3572 h 10000"/>
              <a:gd name="connsiteX20" fmla="*/ 8119 w 10051"/>
              <a:gd name="connsiteY20" fmla="*/ 4203 h 10000"/>
              <a:gd name="connsiteX21" fmla="*/ 6977 w 10051"/>
              <a:gd name="connsiteY21" fmla="*/ 4594 h 10000"/>
              <a:gd name="connsiteX22" fmla="*/ 6267 w 10051"/>
              <a:gd name="connsiteY22" fmla="*/ 5645 h 10000"/>
              <a:gd name="connsiteX23" fmla="*/ 6042 w 10051"/>
              <a:gd name="connsiteY23" fmla="*/ 7147 h 10000"/>
              <a:gd name="connsiteX24" fmla="*/ 5313 w 10051"/>
              <a:gd name="connsiteY24" fmla="*/ 8228 h 10000"/>
              <a:gd name="connsiteX25" fmla="*/ 3696 w 10051"/>
              <a:gd name="connsiteY25" fmla="*/ 9021 h 10000"/>
              <a:gd name="connsiteX26" fmla="*/ 1447 w 10051"/>
              <a:gd name="connsiteY26" fmla="*/ 9243 h 10000"/>
              <a:gd name="connsiteX27" fmla="*/ 116 w 10051"/>
              <a:gd name="connsiteY27" fmla="*/ 8052 h 10000"/>
              <a:gd name="connsiteX28" fmla="*/ 171 w 10051"/>
              <a:gd name="connsiteY28" fmla="*/ 6450 h 10000"/>
              <a:gd name="connsiteX29" fmla="*/ 1014 w 10051"/>
              <a:gd name="connsiteY29" fmla="*/ 5338 h 10000"/>
              <a:gd name="connsiteX30" fmla="*/ 2246 w 10051"/>
              <a:gd name="connsiteY30" fmla="*/ 4926 h 10000"/>
              <a:gd name="connsiteX31" fmla="*/ 3291 w 10051"/>
              <a:gd name="connsiteY31" fmla="*/ 3283 h 10000"/>
              <a:gd name="connsiteX32" fmla="*/ 3431 w 10051"/>
              <a:gd name="connsiteY32" fmla="*/ 1139 h 10000"/>
              <a:gd name="connsiteX33" fmla="*/ 1499 w 10051"/>
              <a:gd name="connsiteY33" fmla="*/ 1111 h 10000"/>
              <a:gd name="connsiteX34" fmla="*/ 257 w 10051"/>
              <a:gd name="connsiteY34" fmla="*/ 1741 h 10000"/>
              <a:gd name="connsiteX0" fmla="*/ 156 w 10043"/>
              <a:gd name="connsiteY0" fmla="*/ 3752 h 10000"/>
              <a:gd name="connsiteX1" fmla="*/ 1165 w 10043"/>
              <a:gd name="connsiteY1" fmla="*/ 4714 h 10000"/>
              <a:gd name="connsiteX2" fmla="*/ 1671 w 10043"/>
              <a:gd name="connsiteY2" fmla="*/ 6605 h 10000"/>
              <a:gd name="connsiteX3" fmla="*/ 3177 w 10043"/>
              <a:gd name="connsiteY3" fmla="*/ 6523 h 10000"/>
              <a:gd name="connsiteX4" fmla="*/ 4713 w 10043"/>
              <a:gd name="connsiteY4" fmla="*/ 5057 h 10000"/>
              <a:gd name="connsiteX5" fmla="*/ 5258 w 10043"/>
              <a:gd name="connsiteY5" fmla="*/ 2882 h 10000"/>
              <a:gd name="connsiteX6" fmla="*/ 4117 w 10043"/>
              <a:gd name="connsiteY6" fmla="*/ 4253 h 10000"/>
              <a:gd name="connsiteX7" fmla="*/ 4386 w 10043"/>
              <a:gd name="connsiteY7" fmla="*/ 8047 h 10000"/>
              <a:gd name="connsiteX8" fmla="*/ 5117 w 10043"/>
              <a:gd name="connsiteY8" fmla="*/ 9969 h 10000"/>
              <a:gd name="connsiteX9" fmla="*/ 5528 w 10043"/>
              <a:gd name="connsiteY9" fmla="*/ 9159 h 10000"/>
              <a:gd name="connsiteX10" fmla="*/ 5978 w 10043"/>
              <a:gd name="connsiteY10" fmla="*/ 8107 h 10000"/>
              <a:gd name="connsiteX11" fmla="*/ 7327 w 10043"/>
              <a:gd name="connsiteY11" fmla="*/ 6817 h 10000"/>
              <a:gd name="connsiteX12" fmla="*/ 8617 w 10043"/>
              <a:gd name="connsiteY12" fmla="*/ 6516 h 10000"/>
              <a:gd name="connsiteX13" fmla="*/ 8843 w 10043"/>
              <a:gd name="connsiteY13" fmla="*/ 5795 h 10000"/>
              <a:gd name="connsiteX14" fmla="*/ 8862 w 10043"/>
              <a:gd name="connsiteY14" fmla="*/ 4984 h 10000"/>
              <a:gd name="connsiteX15" fmla="*/ 9142 w 10043"/>
              <a:gd name="connsiteY15" fmla="*/ 2371 h 10000"/>
              <a:gd name="connsiteX16" fmla="*/ 10022 w 10043"/>
              <a:gd name="connsiteY16" fmla="*/ 388 h 10000"/>
              <a:gd name="connsiteX17" fmla="*/ 9722 w 10043"/>
              <a:gd name="connsiteY17" fmla="*/ 29 h 10000"/>
              <a:gd name="connsiteX18" fmla="*/ 9105 w 10043"/>
              <a:gd name="connsiteY18" fmla="*/ 810 h 10000"/>
              <a:gd name="connsiteX19" fmla="*/ 8674 w 10043"/>
              <a:gd name="connsiteY19" fmla="*/ 3572 h 10000"/>
              <a:gd name="connsiteX20" fmla="*/ 8111 w 10043"/>
              <a:gd name="connsiteY20" fmla="*/ 4203 h 10000"/>
              <a:gd name="connsiteX21" fmla="*/ 6969 w 10043"/>
              <a:gd name="connsiteY21" fmla="*/ 4594 h 10000"/>
              <a:gd name="connsiteX22" fmla="*/ 6259 w 10043"/>
              <a:gd name="connsiteY22" fmla="*/ 5645 h 10000"/>
              <a:gd name="connsiteX23" fmla="*/ 6034 w 10043"/>
              <a:gd name="connsiteY23" fmla="*/ 7147 h 10000"/>
              <a:gd name="connsiteX24" fmla="*/ 5305 w 10043"/>
              <a:gd name="connsiteY24" fmla="*/ 8228 h 10000"/>
              <a:gd name="connsiteX25" fmla="*/ 3688 w 10043"/>
              <a:gd name="connsiteY25" fmla="*/ 9021 h 10000"/>
              <a:gd name="connsiteX26" fmla="*/ 1439 w 10043"/>
              <a:gd name="connsiteY26" fmla="*/ 9243 h 10000"/>
              <a:gd name="connsiteX27" fmla="*/ 108 w 10043"/>
              <a:gd name="connsiteY27" fmla="*/ 8052 h 10000"/>
              <a:gd name="connsiteX28" fmla="*/ 163 w 10043"/>
              <a:gd name="connsiteY28" fmla="*/ 6450 h 10000"/>
              <a:gd name="connsiteX29" fmla="*/ 1006 w 10043"/>
              <a:gd name="connsiteY29" fmla="*/ 5338 h 10000"/>
              <a:gd name="connsiteX30" fmla="*/ 2238 w 10043"/>
              <a:gd name="connsiteY30" fmla="*/ 4926 h 10000"/>
              <a:gd name="connsiteX31" fmla="*/ 3283 w 10043"/>
              <a:gd name="connsiteY31" fmla="*/ 3283 h 10000"/>
              <a:gd name="connsiteX32" fmla="*/ 3423 w 10043"/>
              <a:gd name="connsiteY32" fmla="*/ 1139 h 10000"/>
              <a:gd name="connsiteX33" fmla="*/ 1491 w 10043"/>
              <a:gd name="connsiteY33" fmla="*/ 1111 h 10000"/>
              <a:gd name="connsiteX34" fmla="*/ 249 w 10043"/>
              <a:gd name="connsiteY34" fmla="*/ 1741 h 10000"/>
              <a:gd name="connsiteX0" fmla="*/ 156 w 10043"/>
              <a:gd name="connsiteY0" fmla="*/ 3752 h 9969"/>
              <a:gd name="connsiteX1" fmla="*/ 1165 w 10043"/>
              <a:gd name="connsiteY1" fmla="*/ 4714 h 9969"/>
              <a:gd name="connsiteX2" fmla="*/ 1671 w 10043"/>
              <a:gd name="connsiteY2" fmla="*/ 6605 h 9969"/>
              <a:gd name="connsiteX3" fmla="*/ 3177 w 10043"/>
              <a:gd name="connsiteY3" fmla="*/ 6523 h 9969"/>
              <a:gd name="connsiteX4" fmla="*/ 4713 w 10043"/>
              <a:gd name="connsiteY4" fmla="*/ 5057 h 9969"/>
              <a:gd name="connsiteX5" fmla="*/ 5258 w 10043"/>
              <a:gd name="connsiteY5" fmla="*/ 2882 h 9969"/>
              <a:gd name="connsiteX6" fmla="*/ 4117 w 10043"/>
              <a:gd name="connsiteY6" fmla="*/ 4253 h 9969"/>
              <a:gd name="connsiteX7" fmla="*/ 4386 w 10043"/>
              <a:gd name="connsiteY7" fmla="*/ 8047 h 9969"/>
              <a:gd name="connsiteX8" fmla="*/ 5117 w 10043"/>
              <a:gd name="connsiteY8" fmla="*/ 9969 h 9969"/>
              <a:gd name="connsiteX9" fmla="*/ 5978 w 10043"/>
              <a:gd name="connsiteY9" fmla="*/ 8107 h 9969"/>
              <a:gd name="connsiteX10" fmla="*/ 7327 w 10043"/>
              <a:gd name="connsiteY10" fmla="*/ 6817 h 9969"/>
              <a:gd name="connsiteX11" fmla="*/ 8617 w 10043"/>
              <a:gd name="connsiteY11" fmla="*/ 6516 h 9969"/>
              <a:gd name="connsiteX12" fmla="*/ 8843 w 10043"/>
              <a:gd name="connsiteY12" fmla="*/ 5795 h 9969"/>
              <a:gd name="connsiteX13" fmla="*/ 8862 w 10043"/>
              <a:gd name="connsiteY13" fmla="*/ 4984 h 9969"/>
              <a:gd name="connsiteX14" fmla="*/ 9142 w 10043"/>
              <a:gd name="connsiteY14" fmla="*/ 2371 h 9969"/>
              <a:gd name="connsiteX15" fmla="*/ 10022 w 10043"/>
              <a:gd name="connsiteY15" fmla="*/ 388 h 9969"/>
              <a:gd name="connsiteX16" fmla="*/ 9722 w 10043"/>
              <a:gd name="connsiteY16" fmla="*/ 29 h 9969"/>
              <a:gd name="connsiteX17" fmla="*/ 9105 w 10043"/>
              <a:gd name="connsiteY17" fmla="*/ 810 h 9969"/>
              <a:gd name="connsiteX18" fmla="*/ 8674 w 10043"/>
              <a:gd name="connsiteY18" fmla="*/ 3572 h 9969"/>
              <a:gd name="connsiteX19" fmla="*/ 8111 w 10043"/>
              <a:gd name="connsiteY19" fmla="*/ 4203 h 9969"/>
              <a:gd name="connsiteX20" fmla="*/ 6969 w 10043"/>
              <a:gd name="connsiteY20" fmla="*/ 4594 h 9969"/>
              <a:gd name="connsiteX21" fmla="*/ 6259 w 10043"/>
              <a:gd name="connsiteY21" fmla="*/ 5645 h 9969"/>
              <a:gd name="connsiteX22" fmla="*/ 6034 w 10043"/>
              <a:gd name="connsiteY22" fmla="*/ 7147 h 9969"/>
              <a:gd name="connsiteX23" fmla="*/ 5305 w 10043"/>
              <a:gd name="connsiteY23" fmla="*/ 8228 h 9969"/>
              <a:gd name="connsiteX24" fmla="*/ 3688 w 10043"/>
              <a:gd name="connsiteY24" fmla="*/ 9021 h 9969"/>
              <a:gd name="connsiteX25" fmla="*/ 1439 w 10043"/>
              <a:gd name="connsiteY25" fmla="*/ 9243 h 9969"/>
              <a:gd name="connsiteX26" fmla="*/ 108 w 10043"/>
              <a:gd name="connsiteY26" fmla="*/ 8052 h 9969"/>
              <a:gd name="connsiteX27" fmla="*/ 163 w 10043"/>
              <a:gd name="connsiteY27" fmla="*/ 6450 h 9969"/>
              <a:gd name="connsiteX28" fmla="*/ 1006 w 10043"/>
              <a:gd name="connsiteY28" fmla="*/ 5338 h 9969"/>
              <a:gd name="connsiteX29" fmla="*/ 2238 w 10043"/>
              <a:gd name="connsiteY29" fmla="*/ 4926 h 9969"/>
              <a:gd name="connsiteX30" fmla="*/ 3283 w 10043"/>
              <a:gd name="connsiteY30" fmla="*/ 3283 h 9969"/>
              <a:gd name="connsiteX31" fmla="*/ 3423 w 10043"/>
              <a:gd name="connsiteY31" fmla="*/ 1139 h 9969"/>
              <a:gd name="connsiteX32" fmla="*/ 1491 w 10043"/>
              <a:gd name="connsiteY32" fmla="*/ 1111 h 9969"/>
              <a:gd name="connsiteX33" fmla="*/ 249 w 10043"/>
              <a:gd name="connsiteY33" fmla="*/ 1741 h 9969"/>
              <a:gd name="connsiteX0" fmla="*/ 155 w 10000"/>
              <a:gd name="connsiteY0" fmla="*/ 3764 h 10050"/>
              <a:gd name="connsiteX1" fmla="*/ 1160 w 10000"/>
              <a:gd name="connsiteY1" fmla="*/ 4729 h 10050"/>
              <a:gd name="connsiteX2" fmla="*/ 1664 w 10000"/>
              <a:gd name="connsiteY2" fmla="*/ 6626 h 10050"/>
              <a:gd name="connsiteX3" fmla="*/ 3163 w 10000"/>
              <a:gd name="connsiteY3" fmla="*/ 6543 h 10050"/>
              <a:gd name="connsiteX4" fmla="*/ 4693 w 10000"/>
              <a:gd name="connsiteY4" fmla="*/ 5073 h 10050"/>
              <a:gd name="connsiteX5" fmla="*/ 5235 w 10000"/>
              <a:gd name="connsiteY5" fmla="*/ 2891 h 10050"/>
              <a:gd name="connsiteX6" fmla="*/ 4099 w 10000"/>
              <a:gd name="connsiteY6" fmla="*/ 4266 h 10050"/>
              <a:gd name="connsiteX7" fmla="*/ 4367 w 10000"/>
              <a:gd name="connsiteY7" fmla="*/ 8072 h 10050"/>
              <a:gd name="connsiteX8" fmla="*/ 5281 w 10000"/>
              <a:gd name="connsiteY8" fmla="*/ 10050 h 10050"/>
              <a:gd name="connsiteX9" fmla="*/ 5952 w 10000"/>
              <a:gd name="connsiteY9" fmla="*/ 8132 h 10050"/>
              <a:gd name="connsiteX10" fmla="*/ 7296 w 10000"/>
              <a:gd name="connsiteY10" fmla="*/ 6838 h 10050"/>
              <a:gd name="connsiteX11" fmla="*/ 8580 w 10000"/>
              <a:gd name="connsiteY11" fmla="*/ 6536 h 10050"/>
              <a:gd name="connsiteX12" fmla="*/ 8805 w 10000"/>
              <a:gd name="connsiteY12" fmla="*/ 5813 h 10050"/>
              <a:gd name="connsiteX13" fmla="*/ 8824 w 10000"/>
              <a:gd name="connsiteY13" fmla="*/ 4999 h 10050"/>
              <a:gd name="connsiteX14" fmla="*/ 9103 w 10000"/>
              <a:gd name="connsiteY14" fmla="*/ 2378 h 10050"/>
              <a:gd name="connsiteX15" fmla="*/ 9979 w 10000"/>
              <a:gd name="connsiteY15" fmla="*/ 389 h 10050"/>
              <a:gd name="connsiteX16" fmla="*/ 9680 w 10000"/>
              <a:gd name="connsiteY16" fmla="*/ 29 h 10050"/>
              <a:gd name="connsiteX17" fmla="*/ 9066 w 10000"/>
              <a:gd name="connsiteY17" fmla="*/ 813 h 10050"/>
              <a:gd name="connsiteX18" fmla="*/ 8637 w 10000"/>
              <a:gd name="connsiteY18" fmla="*/ 3583 h 10050"/>
              <a:gd name="connsiteX19" fmla="*/ 8076 w 10000"/>
              <a:gd name="connsiteY19" fmla="*/ 4216 h 10050"/>
              <a:gd name="connsiteX20" fmla="*/ 6939 w 10000"/>
              <a:gd name="connsiteY20" fmla="*/ 4608 h 10050"/>
              <a:gd name="connsiteX21" fmla="*/ 6232 w 10000"/>
              <a:gd name="connsiteY21" fmla="*/ 5663 h 10050"/>
              <a:gd name="connsiteX22" fmla="*/ 6008 w 10000"/>
              <a:gd name="connsiteY22" fmla="*/ 7169 h 10050"/>
              <a:gd name="connsiteX23" fmla="*/ 5282 w 10000"/>
              <a:gd name="connsiteY23" fmla="*/ 8254 h 10050"/>
              <a:gd name="connsiteX24" fmla="*/ 3672 w 10000"/>
              <a:gd name="connsiteY24" fmla="*/ 9049 h 10050"/>
              <a:gd name="connsiteX25" fmla="*/ 1433 w 10000"/>
              <a:gd name="connsiteY25" fmla="*/ 9272 h 10050"/>
              <a:gd name="connsiteX26" fmla="*/ 108 w 10000"/>
              <a:gd name="connsiteY26" fmla="*/ 8077 h 10050"/>
              <a:gd name="connsiteX27" fmla="*/ 162 w 10000"/>
              <a:gd name="connsiteY27" fmla="*/ 6470 h 10050"/>
              <a:gd name="connsiteX28" fmla="*/ 1002 w 10000"/>
              <a:gd name="connsiteY28" fmla="*/ 5355 h 10050"/>
              <a:gd name="connsiteX29" fmla="*/ 2228 w 10000"/>
              <a:gd name="connsiteY29" fmla="*/ 4941 h 10050"/>
              <a:gd name="connsiteX30" fmla="*/ 3269 w 10000"/>
              <a:gd name="connsiteY30" fmla="*/ 3293 h 10050"/>
              <a:gd name="connsiteX31" fmla="*/ 3408 w 10000"/>
              <a:gd name="connsiteY31" fmla="*/ 1143 h 10050"/>
              <a:gd name="connsiteX32" fmla="*/ 1485 w 10000"/>
              <a:gd name="connsiteY32" fmla="*/ 1114 h 10050"/>
              <a:gd name="connsiteX33" fmla="*/ 248 w 10000"/>
              <a:gd name="connsiteY33" fmla="*/ 1746 h 10050"/>
              <a:gd name="connsiteX0" fmla="*/ 155 w 10000"/>
              <a:gd name="connsiteY0" fmla="*/ 3764 h 10063"/>
              <a:gd name="connsiteX1" fmla="*/ 1160 w 10000"/>
              <a:gd name="connsiteY1" fmla="*/ 4729 h 10063"/>
              <a:gd name="connsiteX2" fmla="*/ 1664 w 10000"/>
              <a:gd name="connsiteY2" fmla="*/ 6626 h 10063"/>
              <a:gd name="connsiteX3" fmla="*/ 3163 w 10000"/>
              <a:gd name="connsiteY3" fmla="*/ 6543 h 10063"/>
              <a:gd name="connsiteX4" fmla="*/ 4693 w 10000"/>
              <a:gd name="connsiteY4" fmla="*/ 5073 h 10063"/>
              <a:gd name="connsiteX5" fmla="*/ 5235 w 10000"/>
              <a:gd name="connsiteY5" fmla="*/ 2891 h 10063"/>
              <a:gd name="connsiteX6" fmla="*/ 4099 w 10000"/>
              <a:gd name="connsiteY6" fmla="*/ 4266 h 10063"/>
              <a:gd name="connsiteX7" fmla="*/ 4367 w 10000"/>
              <a:gd name="connsiteY7" fmla="*/ 8072 h 10063"/>
              <a:gd name="connsiteX8" fmla="*/ 5281 w 10000"/>
              <a:gd name="connsiteY8" fmla="*/ 10050 h 10063"/>
              <a:gd name="connsiteX9" fmla="*/ 5952 w 10000"/>
              <a:gd name="connsiteY9" fmla="*/ 8132 h 10063"/>
              <a:gd name="connsiteX10" fmla="*/ 7296 w 10000"/>
              <a:gd name="connsiteY10" fmla="*/ 6838 h 10063"/>
              <a:gd name="connsiteX11" fmla="*/ 8580 w 10000"/>
              <a:gd name="connsiteY11" fmla="*/ 6536 h 10063"/>
              <a:gd name="connsiteX12" fmla="*/ 8805 w 10000"/>
              <a:gd name="connsiteY12" fmla="*/ 5813 h 10063"/>
              <a:gd name="connsiteX13" fmla="*/ 8824 w 10000"/>
              <a:gd name="connsiteY13" fmla="*/ 4999 h 10063"/>
              <a:gd name="connsiteX14" fmla="*/ 9103 w 10000"/>
              <a:gd name="connsiteY14" fmla="*/ 2378 h 10063"/>
              <a:gd name="connsiteX15" fmla="*/ 9979 w 10000"/>
              <a:gd name="connsiteY15" fmla="*/ 389 h 10063"/>
              <a:gd name="connsiteX16" fmla="*/ 9680 w 10000"/>
              <a:gd name="connsiteY16" fmla="*/ 29 h 10063"/>
              <a:gd name="connsiteX17" fmla="*/ 9066 w 10000"/>
              <a:gd name="connsiteY17" fmla="*/ 813 h 10063"/>
              <a:gd name="connsiteX18" fmla="*/ 8637 w 10000"/>
              <a:gd name="connsiteY18" fmla="*/ 3583 h 10063"/>
              <a:gd name="connsiteX19" fmla="*/ 8076 w 10000"/>
              <a:gd name="connsiteY19" fmla="*/ 4216 h 10063"/>
              <a:gd name="connsiteX20" fmla="*/ 6939 w 10000"/>
              <a:gd name="connsiteY20" fmla="*/ 4608 h 10063"/>
              <a:gd name="connsiteX21" fmla="*/ 6232 w 10000"/>
              <a:gd name="connsiteY21" fmla="*/ 5663 h 10063"/>
              <a:gd name="connsiteX22" fmla="*/ 6008 w 10000"/>
              <a:gd name="connsiteY22" fmla="*/ 7169 h 10063"/>
              <a:gd name="connsiteX23" fmla="*/ 5282 w 10000"/>
              <a:gd name="connsiteY23" fmla="*/ 8254 h 10063"/>
              <a:gd name="connsiteX24" fmla="*/ 3672 w 10000"/>
              <a:gd name="connsiteY24" fmla="*/ 9049 h 10063"/>
              <a:gd name="connsiteX25" fmla="*/ 1433 w 10000"/>
              <a:gd name="connsiteY25" fmla="*/ 9272 h 10063"/>
              <a:gd name="connsiteX26" fmla="*/ 108 w 10000"/>
              <a:gd name="connsiteY26" fmla="*/ 8077 h 10063"/>
              <a:gd name="connsiteX27" fmla="*/ 162 w 10000"/>
              <a:gd name="connsiteY27" fmla="*/ 6470 h 10063"/>
              <a:gd name="connsiteX28" fmla="*/ 1002 w 10000"/>
              <a:gd name="connsiteY28" fmla="*/ 5355 h 10063"/>
              <a:gd name="connsiteX29" fmla="*/ 2228 w 10000"/>
              <a:gd name="connsiteY29" fmla="*/ 4941 h 10063"/>
              <a:gd name="connsiteX30" fmla="*/ 3269 w 10000"/>
              <a:gd name="connsiteY30" fmla="*/ 3293 h 10063"/>
              <a:gd name="connsiteX31" fmla="*/ 3408 w 10000"/>
              <a:gd name="connsiteY31" fmla="*/ 1143 h 10063"/>
              <a:gd name="connsiteX32" fmla="*/ 1485 w 10000"/>
              <a:gd name="connsiteY32" fmla="*/ 1114 h 10063"/>
              <a:gd name="connsiteX33" fmla="*/ 248 w 10000"/>
              <a:gd name="connsiteY33" fmla="*/ 1746 h 10063"/>
              <a:gd name="connsiteX0" fmla="*/ 155 w 10000"/>
              <a:gd name="connsiteY0" fmla="*/ 3764 h 10050"/>
              <a:gd name="connsiteX1" fmla="*/ 1160 w 10000"/>
              <a:gd name="connsiteY1" fmla="*/ 4729 h 10050"/>
              <a:gd name="connsiteX2" fmla="*/ 1664 w 10000"/>
              <a:gd name="connsiteY2" fmla="*/ 6626 h 10050"/>
              <a:gd name="connsiteX3" fmla="*/ 3163 w 10000"/>
              <a:gd name="connsiteY3" fmla="*/ 6543 h 10050"/>
              <a:gd name="connsiteX4" fmla="*/ 4693 w 10000"/>
              <a:gd name="connsiteY4" fmla="*/ 5073 h 10050"/>
              <a:gd name="connsiteX5" fmla="*/ 5235 w 10000"/>
              <a:gd name="connsiteY5" fmla="*/ 2891 h 10050"/>
              <a:gd name="connsiteX6" fmla="*/ 4099 w 10000"/>
              <a:gd name="connsiteY6" fmla="*/ 4266 h 10050"/>
              <a:gd name="connsiteX7" fmla="*/ 4367 w 10000"/>
              <a:gd name="connsiteY7" fmla="*/ 8072 h 10050"/>
              <a:gd name="connsiteX8" fmla="*/ 5281 w 10000"/>
              <a:gd name="connsiteY8" fmla="*/ 10050 h 10050"/>
              <a:gd name="connsiteX9" fmla="*/ 6051 w 10000"/>
              <a:gd name="connsiteY9" fmla="*/ 8303 h 10050"/>
              <a:gd name="connsiteX10" fmla="*/ 7296 w 10000"/>
              <a:gd name="connsiteY10" fmla="*/ 6838 h 10050"/>
              <a:gd name="connsiteX11" fmla="*/ 8580 w 10000"/>
              <a:gd name="connsiteY11" fmla="*/ 6536 h 10050"/>
              <a:gd name="connsiteX12" fmla="*/ 8805 w 10000"/>
              <a:gd name="connsiteY12" fmla="*/ 5813 h 10050"/>
              <a:gd name="connsiteX13" fmla="*/ 8824 w 10000"/>
              <a:gd name="connsiteY13" fmla="*/ 4999 h 10050"/>
              <a:gd name="connsiteX14" fmla="*/ 9103 w 10000"/>
              <a:gd name="connsiteY14" fmla="*/ 2378 h 10050"/>
              <a:gd name="connsiteX15" fmla="*/ 9979 w 10000"/>
              <a:gd name="connsiteY15" fmla="*/ 389 h 10050"/>
              <a:gd name="connsiteX16" fmla="*/ 9680 w 10000"/>
              <a:gd name="connsiteY16" fmla="*/ 29 h 10050"/>
              <a:gd name="connsiteX17" fmla="*/ 9066 w 10000"/>
              <a:gd name="connsiteY17" fmla="*/ 813 h 10050"/>
              <a:gd name="connsiteX18" fmla="*/ 8637 w 10000"/>
              <a:gd name="connsiteY18" fmla="*/ 3583 h 10050"/>
              <a:gd name="connsiteX19" fmla="*/ 8076 w 10000"/>
              <a:gd name="connsiteY19" fmla="*/ 4216 h 10050"/>
              <a:gd name="connsiteX20" fmla="*/ 6939 w 10000"/>
              <a:gd name="connsiteY20" fmla="*/ 4608 h 10050"/>
              <a:gd name="connsiteX21" fmla="*/ 6232 w 10000"/>
              <a:gd name="connsiteY21" fmla="*/ 5663 h 10050"/>
              <a:gd name="connsiteX22" fmla="*/ 6008 w 10000"/>
              <a:gd name="connsiteY22" fmla="*/ 7169 h 10050"/>
              <a:gd name="connsiteX23" fmla="*/ 5282 w 10000"/>
              <a:gd name="connsiteY23" fmla="*/ 8254 h 10050"/>
              <a:gd name="connsiteX24" fmla="*/ 3672 w 10000"/>
              <a:gd name="connsiteY24" fmla="*/ 9049 h 10050"/>
              <a:gd name="connsiteX25" fmla="*/ 1433 w 10000"/>
              <a:gd name="connsiteY25" fmla="*/ 9272 h 10050"/>
              <a:gd name="connsiteX26" fmla="*/ 108 w 10000"/>
              <a:gd name="connsiteY26" fmla="*/ 8077 h 10050"/>
              <a:gd name="connsiteX27" fmla="*/ 162 w 10000"/>
              <a:gd name="connsiteY27" fmla="*/ 6470 h 10050"/>
              <a:gd name="connsiteX28" fmla="*/ 1002 w 10000"/>
              <a:gd name="connsiteY28" fmla="*/ 5355 h 10050"/>
              <a:gd name="connsiteX29" fmla="*/ 2228 w 10000"/>
              <a:gd name="connsiteY29" fmla="*/ 4941 h 10050"/>
              <a:gd name="connsiteX30" fmla="*/ 3269 w 10000"/>
              <a:gd name="connsiteY30" fmla="*/ 3293 h 10050"/>
              <a:gd name="connsiteX31" fmla="*/ 3408 w 10000"/>
              <a:gd name="connsiteY31" fmla="*/ 1143 h 10050"/>
              <a:gd name="connsiteX32" fmla="*/ 1485 w 10000"/>
              <a:gd name="connsiteY32" fmla="*/ 1114 h 10050"/>
              <a:gd name="connsiteX33" fmla="*/ 248 w 10000"/>
              <a:gd name="connsiteY33" fmla="*/ 1746 h 10050"/>
              <a:gd name="connsiteX0" fmla="*/ 155 w 10000"/>
              <a:gd name="connsiteY0" fmla="*/ 3764 h 10050"/>
              <a:gd name="connsiteX1" fmla="*/ 1160 w 10000"/>
              <a:gd name="connsiteY1" fmla="*/ 4729 h 10050"/>
              <a:gd name="connsiteX2" fmla="*/ 1664 w 10000"/>
              <a:gd name="connsiteY2" fmla="*/ 6626 h 10050"/>
              <a:gd name="connsiteX3" fmla="*/ 3163 w 10000"/>
              <a:gd name="connsiteY3" fmla="*/ 6543 h 10050"/>
              <a:gd name="connsiteX4" fmla="*/ 4693 w 10000"/>
              <a:gd name="connsiteY4" fmla="*/ 5073 h 10050"/>
              <a:gd name="connsiteX5" fmla="*/ 5235 w 10000"/>
              <a:gd name="connsiteY5" fmla="*/ 2891 h 10050"/>
              <a:gd name="connsiteX6" fmla="*/ 4099 w 10000"/>
              <a:gd name="connsiteY6" fmla="*/ 4266 h 10050"/>
              <a:gd name="connsiteX7" fmla="*/ 4367 w 10000"/>
              <a:gd name="connsiteY7" fmla="*/ 8072 h 10050"/>
              <a:gd name="connsiteX8" fmla="*/ 5281 w 10000"/>
              <a:gd name="connsiteY8" fmla="*/ 10050 h 10050"/>
              <a:gd name="connsiteX9" fmla="*/ 6051 w 10000"/>
              <a:gd name="connsiteY9" fmla="*/ 8303 h 10050"/>
              <a:gd name="connsiteX10" fmla="*/ 7296 w 10000"/>
              <a:gd name="connsiteY10" fmla="*/ 6838 h 10050"/>
              <a:gd name="connsiteX11" fmla="*/ 8580 w 10000"/>
              <a:gd name="connsiteY11" fmla="*/ 6536 h 10050"/>
              <a:gd name="connsiteX12" fmla="*/ 8824 w 10000"/>
              <a:gd name="connsiteY12" fmla="*/ 4999 h 10050"/>
              <a:gd name="connsiteX13" fmla="*/ 9103 w 10000"/>
              <a:gd name="connsiteY13" fmla="*/ 2378 h 10050"/>
              <a:gd name="connsiteX14" fmla="*/ 9979 w 10000"/>
              <a:gd name="connsiteY14" fmla="*/ 389 h 10050"/>
              <a:gd name="connsiteX15" fmla="*/ 9680 w 10000"/>
              <a:gd name="connsiteY15" fmla="*/ 29 h 10050"/>
              <a:gd name="connsiteX16" fmla="*/ 9066 w 10000"/>
              <a:gd name="connsiteY16" fmla="*/ 813 h 10050"/>
              <a:gd name="connsiteX17" fmla="*/ 8637 w 10000"/>
              <a:gd name="connsiteY17" fmla="*/ 3583 h 10050"/>
              <a:gd name="connsiteX18" fmla="*/ 8076 w 10000"/>
              <a:gd name="connsiteY18" fmla="*/ 4216 h 10050"/>
              <a:gd name="connsiteX19" fmla="*/ 6939 w 10000"/>
              <a:gd name="connsiteY19" fmla="*/ 4608 h 10050"/>
              <a:gd name="connsiteX20" fmla="*/ 6232 w 10000"/>
              <a:gd name="connsiteY20" fmla="*/ 5663 h 10050"/>
              <a:gd name="connsiteX21" fmla="*/ 6008 w 10000"/>
              <a:gd name="connsiteY21" fmla="*/ 7169 h 10050"/>
              <a:gd name="connsiteX22" fmla="*/ 5282 w 10000"/>
              <a:gd name="connsiteY22" fmla="*/ 8254 h 10050"/>
              <a:gd name="connsiteX23" fmla="*/ 3672 w 10000"/>
              <a:gd name="connsiteY23" fmla="*/ 9049 h 10050"/>
              <a:gd name="connsiteX24" fmla="*/ 1433 w 10000"/>
              <a:gd name="connsiteY24" fmla="*/ 9272 h 10050"/>
              <a:gd name="connsiteX25" fmla="*/ 108 w 10000"/>
              <a:gd name="connsiteY25" fmla="*/ 8077 h 10050"/>
              <a:gd name="connsiteX26" fmla="*/ 162 w 10000"/>
              <a:gd name="connsiteY26" fmla="*/ 6470 h 10050"/>
              <a:gd name="connsiteX27" fmla="*/ 1002 w 10000"/>
              <a:gd name="connsiteY27" fmla="*/ 5355 h 10050"/>
              <a:gd name="connsiteX28" fmla="*/ 2228 w 10000"/>
              <a:gd name="connsiteY28" fmla="*/ 4941 h 10050"/>
              <a:gd name="connsiteX29" fmla="*/ 3269 w 10000"/>
              <a:gd name="connsiteY29" fmla="*/ 3293 h 10050"/>
              <a:gd name="connsiteX30" fmla="*/ 3408 w 10000"/>
              <a:gd name="connsiteY30" fmla="*/ 1143 h 10050"/>
              <a:gd name="connsiteX31" fmla="*/ 1485 w 10000"/>
              <a:gd name="connsiteY31" fmla="*/ 1114 h 10050"/>
              <a:gd name="connsiteX32" fmla="*/ 248 w 10000"/>
              <a:gd name="connsiteY32" fmla="*/ 1746 h 10050"/>
              <a:gd name="connsiteX0" fmla="*/ 155 w 10000"/>
              <a:gd name="connsiteY0" fmla="*/ 3764 h 10050"/>
              <a:gd name="connsiteX1" fmla="*/ 1160 w 10000"/>
              <a:gd name="connsiteY1" fmla="*/ 4729 h 10050"/>
              <a:gd name="connsiteX2" fmla="*/ 1664 w 10000"/>
              <a:gd name="connsiteY2" fmla="*/ 6626 h 10050"/>
              <a:gd name="connsiteX3" fmla="*/ 3163 w 10000"/>
              <a:gd name="connsiteY3" fmla="*/ 6543 h 10050"/>
              <a:gd name="connsiteX4" fmla="*/ 4693 w 10000"/>
              <a:gd name="connsiteY4" fmla="*/ 5073 h 10050"/>
              <a:gd name="connsiteX5" fmla="*/ 5235 w 10000"/>
              <a:gd name="connsiteY5" fmla="*/ 2891 h 10050"/>
              <a:gd name="connsiteX6" fmla="*/ 4099 w 10000"/>
              <a:gd name="connsiteY6" fmla="*/ 4266 h 10050"/>
              <a:gd name="connsiteX7" fmla="*/ 4367 w 10000"/>
              <a:gd name="connsiteY7" fmla="*/ 8072 h 10050"/>
              <a:gd name="connsiteX8" fmla="*/ 5281 w 10000"/>
              <a:gd name="connsiteY8" fmla="*/ 10050 h 10050"/>
              <a:gd name="connsiteX9" fmla="*/ 6051 w 10000"/>
              <a:gd name="connsiteY9" fmla="*/ 8303 h 10050"/>
              <a:gd name="connsiteX10" fmla="*/ 7296 w 10000"/>
              <a:gd name="connsiteY10" fmla="*/ 6838 h 10050"/>
              <a:gd name="connsiteX11" fmla="*/ 8717 w 10000"/>
              <a:gd name="connsiteY11" fmla="*/ 6496 h 10050"/>
              <a:gd name="connsiteX12" fmla="*/ 8824 w 10000"/>
              <a:gd name="connsiteY12" fmla="*/ 4999 h 10050"/>
              <a:gd name="connsiteX13" fmla="*/ 9103 w 10000"/>
              <a:gd name="connsiteY13" fmla="*/ 2378 h 10050"/>
              <a:gd name="connsiteX14" fmla="*/ 9979 w 10000"/>
              <a:gd name="connsiteY14" fmla="*/ 389 h 10050"/>
              <a:gd name="connsiteX15" fmla="*/ 9680 w 10000"/>
              <a:gd name="connsiteY15" fmla="*/ 29 h 10050"/>
              <a:gd name="connsiteX16" fmla="*/ 9066 w 10000"/>
              <a:gd name="connsiteY16" fmla="*/ 813 h 10050"/>
              <a:gd name="connsiteX17" fmla="*/ 8637 w 10000"/>
              <a:gd name="connsiteY17" fmla="*/ 3583 h 10050"/>
              <a:gd name="connsiteX18" fmla="*/ 8076 w 10000"/>
              <a:gd name="connsiteY18" fmla="*/ 4216 h 10050"/>
              <a:gd name="connsiteX19" fmla="*/ 6939 w 10000"/>
              <a:gd name="connsiteY19" fmla="*/ 4608 h 10050"/>
              <a:gd name="connsiteX20" fmla="*/ 6232 w 10000"/>
              <a:gd name="connsiteY20" fmla="*/ 5663 h 10050"/>
              <a:gd name="connsiteX21" fmla="*/ 6008 w 10000"/>
              <a:gd name="connsiteY21" fmla="*/ 7169 h 10050"/>
              <a:gd name="connsiteX22" fmla="*/ 5282 w 10000"/>
              <a:gd name="connsiteY22" fmla="*/ 8254 h 10050"/>
              <a:gd name="connsiteX23" fmla="*/ 3672 w 10000"/>
              <a:gd name="connsiteY23" fmla="*/ 9049 h 10050"/>
              <a:gd name="connsiteX24" fmla="*/ 1433 w 10000"/>
              <a:gd name="connsiteY24" fmla="*/ 9272 h 10050"/>
              <a:gd name="connsiteX25" fmla="*/ 108 w 10000"/>
              <a:gd name="connsiteY25" fmla="*/ 8077 h 10050"/>
              <a:gd name="connsiteX26" fmla="*/ 162 w 10000"/>
              <a:gd name="connsiteY26" fmla="*/ 6470 h 10050"/>
              <a:gd name="connsiteX27" fmla="*/ 1002 w 10000"/>
              <a:gd name="connsiteY27" fmla="*/ 5355 h 10050"/>
              <a:gd name="connsiteX28" fmla="*/ 2228 w 10000"/>
              <a:gd name="connsiteY28" fmla="*/ 4941 h 10050"/>
              <a:gd name="connsiteX29" fmla="*/ 3269 w 10000"/>
              <a:gd name="connsiteY29" fmla="*/ 3293 h 10050"/>
              <a:gd name="connsiteX30" fmla="*/ 3408 w 10000"/>
              <a:gd name="connsiteY30" fmla="*/ 1143 h 10050"/>
              <a:gd name="connsiteX31" fmla="*/ 1485 w 10000"/>
              <a:gd name="connsiteY31" fmla="*/ 1114 h 10050"/>
              <a:gd name="connsiteX32" fmla="*/ 248 w 10000"/>
              <a:gd name="connsiteY32" fmla="*/ 1746 h 10050"/>
              <a:gd name="connsiteX0" fmla="*/ 155 w 10000"/>
              <a:gd name="connsiteY0" fmla="*/ 3764 h 10050"/>
              <a:gd name="connsiteX1" fmla="*/ 1160 w 10000"/>
              <a:gd name="connsiteY1" fmla="*/ 4729 h 10050"/>
              <a:gd name="connsiteX2" fmla="*/ 1664 w 10000"/>
              <a:gd name="connsiteY2" fmla="*/ 6626 h 10050"/>
              <a:gd name="connsiteX3" fmla="*/ 3163 w 10000"/>
              <a:gd name="connsiteY3" fmla="*/ 6543 h 10050"/>
              <a:gd name="connsiteX4" fmla="*/ 4693 w 10000"/>
              <a:gd name="connsiteY4" fmla="*/ 5073 h 10050"/>
              <a:gd name="connsiteX5" fmla="*/ 5235 w 10000"/>
              <a:gd name="connsiteY5" fmla="*/ 2891 h 10050"/>
              <a:gd name="connsiteX6" fmla="*/ 4099 w 10000"/>
              <a:gd name="connsiteY6" fmla="*/ 4266 h 10050"/>
              <a:gd name="connsiteX7" fmla="*/ 4367 w 10000"/>
              <a:gd name="connsiteY7" fmla="*/ 8072 h 10050"/>
              <a:gd name="connsiteX8" fmla="*/ 5281 w 10000"/>
              <a:gd name="connsiteY8" fmla="*/ 10050 h 10050"/>
              <a:gd name="connsiteX9" fmla="*/ 6051 w 10000"/>
              <a:gd name="connsiteY9" fmla="*/ 8303 h 10050"/>
              <a:gd name="connsiteX10" fmla="*/ 7296 w 10000"/>
              <a:gd name="connsiteY10" fmla="*/ 6838 h 10050"/>
              <a:gd name="connsiteX11" fmla="*/ 8717 w 10000"/>
              <a:gd name="connsiteY11" fmla="*/ 6496 h 10050"/>
              <a:gd name="connsiteX12" fmla="*/ 8824 w 10000"/>
              <a:gd name="connsiteY12" fmla="*/ 4999 h 10050"/>
              <a:gd name="connsiteX13" fmla="*/ 9103 w 10000"/>
              <a:gd name="connsiteY13" fmla="*/ 2378 h 10050"/>
              <a:gd name="connsiteX14" fmla="*/ 9979 w 10000"/>
              <a:gd name="connsiteY14" fmla="*/ 389 h 10050"/>
              <a:gd name="connsiteX15" fmla="*/ 9680 w 10000"/>
              <a:gd name="connsiteY15" fmla="*/ 29 h 10050"/>
              <a:gd name="connsiteX16" fmla="*/ 9066 w 10000"/>
              <a:gd name="connsiteY16" fmla="*/ 813 h 10050"/>
              <a:gd name="connsiteX17" fmla="*/ 8637 w 10000"/>
              <a:gd name="connsiteY17" fmla="*/ 3583 h 10050"/>
              <a:gd name="connsiteX18" fmla="*/ 8076 w 10000"/>
              <a:gd name="connsiteY18" fmla="*/ 4216 h 10050"/>
              <a:gd name="connsiteX19" fmla="*/ 6939 w 10000"/>
              <a:gd name="connsiteY19" fmla="*/ 4608 h 10050"/>
              <a:gd name="connsiteX20" fmla="*/ 6232 w 10000"/>
              <a:gd name="connsiteY20" fmla="*/ 5663 h 10050"/>
              <a:gd name="connsiteX21" fmla="*/ 6008 w 10000"/>
              <a:gd name="connsiteY21" fmla="*/ 7169 h 10050"/>
              <a:gd name="connsiteX22" fmla="*/ 5282 w 10000"/>
              <a:gd name="connsiteY22" fmla="*/ 8254 h 10050"/>
              <a:gd name="connsiteX23" fmla="*/ 3672 w 10000"/>
              <a:gd name="connsiteY23" fmla="*/ 9049 h 10050"/>
              <a:gd name="connsiteX24" fmla="*/ 1433 w 10000"/>
              <a:gd name="connsiteY24" fmla="*/ 9272 h 10050"/>
              <a:gd name="connsiteX25" fmla="*/ 108 w 10000"/>
              <a:gd name="connsiteY25" fmla="*/ 8077 h 10050"/>
              <a:gd name="connsiteX26" fmla="*/ 162 w 10000"/>
              <a:gd name="connsiteY26" fmla="*/ 6470 h 10050"/>
              <a:gd name="connsiteX27" fmla="*/ 1002 w 10000"/>
              <a:gd name="connsiteY27" fmla="*/ 5355 h 10050"/>
              <a:gd name="connsiteX28" fmla="*/ 2228 w 10000"/>
              <a:gd name="connsiteY28" fmla="*/ 4941 h 10050"/>
              <a:gd name="connsiteX29" fmla="*/ 3269 w 10000"/>
              <a:gd name="connsiteY29" fmla="*/ 3293 h 10050"/>
              <a:gd name="connsiteX30" fmla="*/ 3408 w 10000"/>
              <a:gd name="connsiteY30" fmla="*/ 1143 h 10050"/>
              <a:gd name="connsiteX31" fmla="*/ 1485 w 10000"/>
              <a:gd name="connsiteY31" fmla="*/ 1114 h 10050"/>
              <a:gd name="connsiteX32" fmla="*/ 248 w 10000"/>
              <a:gd name="connsiteY32" fmla="*/ 1746 h 10050"/>
              <a:gd name="connsiteX0" fmla="*/ 155 w 10000"/>
              <a:gd name="connsiteY0" fmla="*/ 3764 h 10050"/>
              <a:gd name="connsiteX1" fmla="*/ 1160 w 10000"/>
              <a:gd name="connsiteY1" fmla="*/ 4729 h 10050"/>
              <a:gd name="connsiteX2" fmla="*/ 1664 w 10000"/>
              <a:gd name="connsiteY2" fmla="*/ 6626 h 10050"/>
              <a:gd name="connsiteX3" fmla="*/ 3163 w 10000"/>
              <a:gd name="connsiteY3" fmla="*/ 6543 h 10050"/>
              <a:gd name="connsiteX4" fmla="*/ 4693 w 10000"/>
              <a:gd name="connsiteY4" fmla="*/ 5073 h 10050"/>
              <a:gd name="connsiteX5" fmla="*/ 5235 w 10000"/>
              <a:gd name="connsiteY5" fmla="*/ 2891 h 10050"/>
              <a:gd name="connsiteX6" fmla="*/ 4099 w 10000"/>
              <a:gd name="connsiteY6" fmla="*/ 4266 h 10050"/>
              <a:gd name="connsiteX7" fmla="*/ 4367 w 10000"/>
              <a:gd name="connsiteY7" fmla="*/ 8072 h 10050"/>
              <a:gd name="connsiteX8" fmla="*/ 5281 w 10000"/>
              <a:gd name="connsiteY8" fmla="*/ 10050 h 10050"/>
              <a:gd name="connsiteX9" fmla="*/ 6051 w 10000"/>
              <a:gd name="connsiteY9" fmla="*/ 8303 h 10050"/>
              <a:gd name="connsiteX10" fmla="*/ 7327 w 10000"/>
              <a:gd name="connsiteY10" fmla="*/ 7099 h 10050"/>
              <a:gd name="connsiteX11" fmla="*/ 8717 w 10000"/>
              <a:gd name="connsiteY11" fmla="*/ 6496 h 10050"/>
              <a:gd name="connsiteX12" fmla="*/ 8824 w 10000"/>
              <a:gd name="connsiteY12" fmla="*/ 4999 h 10050"/>
              <a:gd name="connsiteX13" fmla="*/ 9103 w 10000"/>
              <a:gd name="connsiteY13" fmla="*/ 2378 h 10050"/>
              <a:gd name="connsiteX14" fmla="*/ 9979 w 10000"/>
              <a:gd name="connsiteY14" fmla="*/ 389 h 10050"/>
              <a:gd name="connsiteX15" fmla="*/ 9680 w 10000"/>
              <a:gd name="connsiteY15" fmla="*/ 29 h 10050"/>
              <a:gd name="connsiteX16" fmla="*/ 9066 w 10000"/>
              <a:gd name="connsiteY16" fmla="*/ 813 h 10050"/>
              <a:gd name="connsiteX17" fmla="*/ 8637 w 10000"/>
              <a:gd name="connsiteY17" fmla="*/ 3583 h 10050"/>
              <a:gd name="connsiteX18" fmla="*/ 8076 w 10000"/>
              <a:gd name="connsiteY18" fmla="*/ 4216 h 10050"/>
              <a:gd name="connsiteX19" fmla="*/ 6939 w 10000"/>
              <a:gd name="connsiteY19" fmla="*/ 4608 h 10050"/>
              <a:gd name="connsiteX20" fmla="*/ 6232 w 10000"/>
              <a:gd name="connsiteY20" fmla="*/ 5663 h 10050"/>
              <a:gd name="connsiteX21" fmla="*/ 6008 w 10000"/>
              <a:gd name="connsiteY21" fmla="*/ 7169 h 10050"/>
              <a:gd name="connsiteX22" fmla="*/ 5282 w 10000"/>
              <a:gd name="connsiteY22" fmla="*/ 8254 h 10050"/>
              <a:gd name="connsiteX23" fmla="*/ 3672 w 10000"/>
              <a:gd name="connsiteY23" fmla="*/ 9049 h 10050"/>
              <a:gd name="connsiteX24" fmla="*/ 1433 w 10000"/>
              <a:gd name="connsiteY24" fmla="*/ 9272 h 10050"/>
              <a:gd name="connsiteX25" fmla="*/ 108 w 10000"/>
              <a:gd name="connsiteY25" fmla="*/ 8077 h 10050"/>
              <a:gd name="connsiteX26" fmla="*/ 162 w 10000"/>
              <a:gd name="connsiteY26" fmla="*/ 6470 h 10050"/>
              <a:gd name="connsiteX27" fmla="*/ 1002 w 10000"/>
              <a:gd name="connsiteY27" fmla="*/ 5355 h 10050"/>
              <a:gd name="connsiteX28" fmla="*/ 2228 w 10000"/>
              <a:gd name="connsiteY28" fmla="*/ 4941 h 10050"/>
              <a:gd name="connsiteX29" fmla="*/ 3269 w 10000"/>
              <a:gd name="connsiteY29" fmla="*/ 3293 h 10050"/>
              <a:gd name="connsiteX30" fmla="*/ 3408 w 10000"/>
              <a:gd name="connsiteY30" fmla="*/ 1143 h 10050"/>
              <a:gd name="connsiteX31" fmla="*/ 1485 w 10000"/>
              <a:gd name="connsiteY31" fmla="*/ 1114 h 10050"/>
              <a:gd name="connsiteX32" fmla="*/ 248 w 10000"/>
              <a:gd name="connsiteY32" fmla="*/ 1746 h 10050"/>
              <a:gd name="connsiteX0" fmla="*/ 155 w 10000"/>
              <a:gd name="connsiteY0" fmla="*/ 3764 h 10050"/>
              <a:gd name="connsiteX1" fmla="*/ 1160 w 10000"/>
              <a:gd name="connsiteY1" fmla="*/ 4729 h 10050"/>
              <a:gd name="connsiteX2" fmla="*/ 1664 w 10000"/>
              <a:gd name="connsiteY2" fmla="*/ 6626 h 10050"/>
              <a:gd name="connsiteX3" fmla="*/ 3163 w 10000"/>
              <a:gd name="connsiteY3" fmla="*/ 6543 h 10050"/>
              <a:gd name="connsiteX4" fmla="*/ 4693 w 10000"/>
              <a:gd name="connsiteY4" fmla="*/ 5073 h 10050"/>
              <a:gd name="connsiteX5" fmla="*/ 5235 w 10000"/>
              <a:gd name="connsiteY5" fmla="*/ 2891 h 10050"/>
              <a:gd name="connsiteX6" fmla="*/ 4099 w 10000"/>
              <a:gd name="connsiteY6" fmla="*/ 4266 h 10050"/>
              <a:gd name="connsiteX7" fmla="*/ 4367 w 10000"/>
              <a:gd name="connsiteY7" fmla="*/ 8072 h 10050"/>
              <a:gd name="connsiteX8" fmla="*/ 5281 w 10000"/>
              <a:gd name="connsiteY8" fmla="*/ 10050 h 10050"/>
              <a:gd name="connsiteX9" fmla="*/ 6051 w 10000"/>
              <a:gd name="connsiteY9" fmla="*/ 8303 h 10050"/>
              <a:gd name="connsiteX10" fmla="*/ 7327 w 10000"/>
              <a:gd name="connsiteY10" fmla="*/ 7099 h 10050"/>
              <a:gd name="connsiteX11" fmla="*/ 8717 w 10000"/>
              <a:gd name="connsiteY11" fmla="*/ 6496 h 10050"/>
              <a:gd name="connsiteX12" fmla="*/ 8824 w 10000"/>
              <a:gd name="connsiteY12" fmla="*/ 4999 h 10050"/>
              <a:gd name="connsiteX13" fmla="*/ 9103 w 10000"/>
              <a:gd name="connsiteY13" fmla="*/ 2378 h 10050"/>
              <a:gd name="connsiteX14" fmla="*/ 9979 w 10000"/>
              <a:gd name="connsiteY14" fmla="*/ 389 h 10050"/>
              <a:gd name="connsiteX15" fmla="*/ 9680 w 10000"/>
              <a:gd name="connsiteY15" fmla="*/ 29 h 10050"/>
              <a:gd name="connsiteX16" fmla="*/ 9066 w 10000"/>
              <a:gd name="connsiteY16" fmla="*/ 813 h 10050"/>
              <a:gd name="connsiteX17" fmla="*/ 8637 w 10000"/>
              <a:gd name="connsiteY17" fmla="*/ 3583 h 10050"/>
              <a:gd name="connsiteX18" fmla="*/ 8076 w 10000"/>
              <a:gd name="connsiteY18" fmla="*/ 4216 h 10050"/>
              <a:gd name="connsiteX19" fmla="*/ 6939 w 10000"/>
              <a:gd name="connsiteY19" fmla="*/ 4608 h 10050"/>
              <a:gd name="connsiteX20" fmla="*/ 6232 w 10000"/>
              <a:gd name="connsiteY20" fmla="*/ 5663 h 10050"/>
              <a:gd name="connsiteX21" fmla="*/ 6008 w 10000"/>
              <a:gd name="connsiteY21" fmla="*/ 7169 h 10050"/>
              <a:gd name="connsiteX22" fmla="*/ 5282 w 10000"/>
              <a:gd name="connsiteY22" fmla="*/ 8254 h 10050"/>
              <a:gd name="connsiteX23" fmla="*/ 3672 w 10000"/>
              <a:gd name="connsiteY23" fmla="*/ 9049 h 10050"/>
              <a:gd name="connsiteX24" fmla="*/ 1433 w 10000"/>
              <a:gd name="connsiteY24" fmla="*/ 9272 h 10050"/>
              <a:gd name="connsiteX25" fmla="*/ 108 w 10000"/>
              <a:gd name="connsiteY25" fmla="*/ 8077 h 10050"/>
              <a:gd name="connsiteX26" fmla="*/ 162 w 10000"/>
              <a:gd name="connsiteY26" fmla="*/ 6470 h 10050"/>
              <a:gd name="connsiteX27" fmla="*/ 1002 w 10000"/>
              <a:gd name="connsiteY27" fmla="*/ 5355 h 10050"/>
              <a:gd name="connsiteX28" fmla="*/ 2228 w 10000"/>
              <a:gd name="connsiteY28" fmla="*/ 4941 h 10050"/>
              <a:gd name="connsiteX29" fmla="*/ 3269 w 10000"/>
              <a:gd name="connsiteY29" fmla="*/ 3293 h 10050"/>
              <a:gd name="connsiteX30" fmla="*/ 3408 w 10000"/>
              <a:gd name="connsiteY30" fmla="*/ 1143 h 10050"/>
              <a:gd name="connsiteX31" fmla="*/ 1485 w 10000"/>
              <a:gd name="connsiteY31" fmla="*/ 1114 h 10050"/>
              <a:gd name="connsiteX32" fmla="*/ 248 w 10000"/>
              <a:gd name="connsiteY32" fmla="*/ 1746 h 10050"/>
              <a:gd name="connsiteX0" fmla="*/ 155 w 10000"/>
              <a:gd name="connsiteY0" fmla="*/ 3764 h 10050"/>
              <a:gd name="connsiteX1" fmla="*/ 1160 w 10000"/>
              <a:gd name="connsiteY1" fmla="*/ 4729 h 10050"/>
              <a:gd name="connsiteX2" fmla="*/ 1664 w 10000"/>
              <a:gd name="connsiteY2" fmla="*/ 6626 h 10050"/>
              <a:gd name="connsiteX3" fmla="*/ 3163 w 10000"/>
              <a:gd name="connsiteY3" fmla="*/ 6543 h 10050"/>
              <a:gd name="connsiteX4" fmla="*/ 4693 w 10000"/>
              <a:gd name="connsiteY4" fmla="*/ 5073 h 10050"/>
              <a:gd name="connsiteX5" fmla="*/ 5235 w 10000"/>
              <a:gd name="connsiteY5" fmla="*/ 2891 h 10050"/>
              <a:gd name="connsiteX6" fmla="*/ 4099 w 10000"/>
              <a:gd name="connsiteY6" fmla="*/ 4266 h 10050"/>
              <a:gd name="connsiteX7" fmla="*/ 4367 w 10000"/>
              <a:gd name="connsiteY7" fmla="*/ 8072 h 10050"/>
              <a:gd name="connsiteX8" fmla="*/ 5281 w 10000"/>
              <a:gd name="connsiteY8" fmla="*/ 10050 h 10050"/>
              <a:gd name="connsiteX9" fmla="*/ 6051 w 10000"/>
              <a:gd name="connsiteY9" fmla="*/ 8303 h 10050"/>
              <a:gd name="connsiteX10" fmla="*/ 7327 w 10000"/>
              <a:gd name="connsiteY10" fmla="*/ 7099 h 10050"/>
              <a:gd name="connsiteX11" fmla="*/ 8717 w 10000"/>
              <a:gd name="connsiteY11" fmla="*/ 6496 h 10050"/>
              <a:gd name="connsiteX12" fmla="*/ 8824 w 10000"/>
              <a:gd name="connsiteY12" fmla="*/ 4999 h 10050"/>
              <a:gd name="connsiteX13" fmla="*/ 9103 w 10000"/>
              <a:gd name="connsiteY13" fmla="*/ 2378 h 10050"/>
              <a:gd name="connsiteX14" fmla="*/ 9979 w 10000"/>
              <a:gd name="connsiteY14" fmla="*/ 389 h 10050"/>
              <a:gd name="connsiteX15" fmla="*/ 9680 w 10000"/>
              <a:gd name="connsiteY15" fmla="*/ 29 h 10050"/>
              <a:gd name="connsiteX16" fmla="*/ 9066 w 10000"/>
              <a:gd name="connsiteY16" fmla="*/ 813 h 10050"/>
              <a:gd name="connsiteX17" fmla="*/ 8637 w 10000"/>
              <a:gd name="connsiteY17" fmla="*/ 3583 h 10050"/>
              <a:gd name="connsiteX18" fmla="*/ 8076 w 10000"/>
              <a:gd name="connsiteY18" fmla="*/ 4216 h 10050"/>
              <a:gd name="connsiteX19" fmla="*/ 6939 w 10000"/>
              <a:gd name="connsiteY19" fmla="*/ 4608 h 10050"/>
              <a:gd name="connsiteX20" fmla="*/ 6232 w 10000"/>
              <a:gd name="connsiteY20" fmla="*/ 5663 h 10050"/>
              <a:gd name="connsiteX21" fmla="*/ 6008 w 10000"/>
              <a:gd name="connsiteY21" fmla="*/ 7169 h 10050"/>
              <a:gd name="connsiteX22" fmla="*/ 5282 w 10000"/>
              <a:gd name="connsiteY22" fmla="*/ 8254 h 10050"/>
              <a:gd name="connsiteX23" fmla="*/ 3672 w 10000"/>
              <a:gd name="connsiteY23" fmla="*/ 9049 h 10050"/>
              <a:gd name="connsiteX24" fmla="*/ 1433 w 10000"/>
              <a:gd name="connsiteY24" fmla="*/ 9272 h 10050"/>
              <a:gd name="connsiteX25" fmla="*/ 108 w 10000"/>
              <a:gd name="connsiteY25" fmla="*/ 8077 h 10050"/>
              <a:gd name="connsiteX26" fmla="*/ 162 w 10000"/>
              <a:gd name="connsiteY26" fmla="*/ 6470 h 10050"/>
              <a:gd name="connsiteX27" fmla="*/ 1002 w 10000"/>
              <a:gd name="connsiteY27" fmla="*/ 5355 h 10050"/>
              <a:gd name="connsiteX28" fmla="*/ 2228 w 10000"/>
              <a:gd name="connsiteY28" fmla="*/ 4941 h 10050"/>
              <a:gd name="connsiteX29" fmla="*/ 3269 w 10000"/>
              <a:gd name="connsiteY29" fmla="*/ 3293 h 10050"/>
              <a:gd name="connsiteX30" fmla="*/ 3408 w 10000"/>
              <a:gd name="connsiteY30" fmla="*/ 1143 h 10050"/>
              <a:gd name="connsiteX31" fmla="*/ 1485 w 10000"/>
              <a:gd name="connsiteY31" fmla="*/ 1114 h 10050"/>
              <a:gd name="connsiteX32" fmla="*/ 248 w 10000"/>
              <a:gd name="connsiteY32" fmla="*/ 1746 h 10050"/>
              <a:gd name="connsiteX0" fmla="*/ 155 w 10000"/>
              <a:gd name="connsiteY0" fmla="*/ 3764 h 10050"/>
              <a:gd name="connsiteX1" fmla="*/ 1160 w 10000"/>
              <a:gd name="connsiteY1" fmla="*/ 4729 h 10050"/>
              <a:gd name="connsiteX2" fmla="*/ 1664 w 10000"/>
              <a:gd name="connsiteY2" fmla="*/ 6626 h 10050"/>
              <a:gd name="connsiteX3" fmla="*/ 3163 w 10000"/>
              <a:gd name="connsiteY3" fmla="*/ 6543 h 10050"/>
              <a:gd name="connsiteX4" fmla="*/ 4693 w 10000"/>
              <a:gd name="connsiteY4" fmla="*/ 5073 h 10050"/>
              <a:gd name="connsiteX5" fmla="*/ 5235 w 10000"/>
              <a:gd name="connsiteY5" fmla="*/ 2891 h 10050"/>
              <a:gd name="connsiteX6" fmla="*/ 4099 w 10000"/>
              <a:gd name="connsiteY6" fmla="*/ 4266 h 10050"/>
              <a:gd name="connsiteX7" fmla="*/ 4367 w 10000"/>
              <a:gd name="connsiteY7" fmla="*/ 8072 h 10050"/>
              <a:gd name="connsiteX8" fmla="*/ 5281 w 10000"/>
              <a:gd name="connsiteY8" fmla="*/ 10050 h 10050"/>
              <a:gd name="connsiteX9" fmla="*/ 6051 w 10000"/>
              <a:gd name="connsiteY9" fmla="*/ 8303 h 10050"/>
              <a:gd name="connsiteX10" fmla="*/ 7327 w 10000"/>
              <a:gd name="connsiteY10" fmla="*/ 7099 h 10050"/>
              <a:gd name="connsiteX11" fmla="*/ 8736 w 10000"/>
              <a:gd name="connsiteY11" fmla="*/ 6386 h 10050"/>
              <a:gd name="connsiteX12" fmla="*/ 8824 w 10000"/>
              <a:gd name="connsiteY12" fmla="*/ 4999 h 10050"/>
              <a:gd name="connsiteX13" fmla="*/ 9103 w 10000"/>
              <a:gd name="connsiteY13" fmla="*/ 2378 h 10050"/>
              <a:gd name="connsiteX14" fmla="*/ 9979 w 10000"/>
              <a:gd name="connsiteY14" fmla="*/ 389 h 10050"/>
              <a:gd name="connsiteX15" fmla="*/ 9680 w 10000"/>
              <a:gd name="connsiteY15" fmla="*/ 29 h 10050"/>
              <a:gd name="connsiteX16" fmla="*/ 9066 w 10000"/>
              <a:gd name="connsiteY16" fmla="*/ 813 h 10050"/>
              <a:gd name="connsiteX17" fmla="*/ 8637 w 10000"/>
              <a:gd name="connsiteY17" fmla="*/ 3583 h 10050"/>
              <a:gd name="connsiteX18" fmla="*/ 8076 w 10000"/>
              <a:gd name="connsiteY18" fmla="*/ 4216 h 10050"/>
              <a:gd name="connsiteX19" fmla="*/ 6939 w 10000"/>
              <a:gd name="connsiteY19" fmla="*/ 4608 h 10050"/>
              <a:gd name="connsiteX20" fmla="*/ 6232 w 10000"/>
              <a:gd name="connsiteY20" fmla="*/ 5663 h 10050"/>
              <a:gd name="connsiteX21" fmla="*/ 6008 w 10000"/>
              <a:gd name="connsiteY21" fmla="*/ 7169 h 10050"/>
              <a:gd name="connsiteX22" fmla="*/ 5282 w 10000"/>
              <a:gd name="connsiteY22" fmla="*/ 8254 h 10050"/>
              <a:gd name="connsiteX23" fmla="*/ 3672 w 10000"/>
              <a:gd name="connsiteY23" fmla="*/ 9049 h 10050"/>
              <a:gd name="connsiteX24" fmla="*/ 1433 w 10000"/>
              <a:gd name="connsiteY24" fmla="*/ 9272 h 10050"/>
              <a:gd name="connsiteX25" fmla="*/ 108 w 10000"/>
              <a:gd name="connsiteY25" fmla="*/ 8077 h 10050"/>
              <a:gd name="connsiteX26" fmla="*/ 162 w 10000"/>
              <a:gd name="connsiteY26" fmla="*/ 6470 h 10050"/>
              <a:gd name="connsiteX27" fmla="*/ 1002 w 10000"/>
              <a:gd name="connsiteY27" fmla="*/ 5355 h 10050"/>
              <a:gd name="connsiteX28" fmla="*/ 2228 w 10000"/>
              <a:gd name="connsiteY28" fmla="*/ 4941 h 10050"/>
              <a:gd name="connsiteX29" fmla="*/ 3269 w 10000"/>
              <a:gd name="connsiteY29" fmla="*/ 3293 h 10050"/>
              <a:gd name="connsiteX30" fmla="*/ 3408 w 10000"/>
              <a:gd name="connsiteY30" fmla="*/ 1143 h 10050"/>
              <a:gd name="connsiteX31" fmla="*/ 1485 w 10000"/>
              <a:gd name="connsiteY31" fmla="*/ 1114 h 10050"/>
              <a:gd name="connsiteX32" fmla="*/ 248 w 10000"/>
              <a:gd name="connsiteY32" fmla="*/ 1746 h 10050"/>
              <a:gd name="connsiteX0" fmla="*/ 155 w 10000"/>
              <a:gd name="connsiteY0" fmla="*/ 3764 h 10050"/>
              <a:gd name="connsiteX1" fmla="*/ 1160 w 10000"/>
              <a:gd name="connsiteY1" fmla="*/ 4729 h 10050"/>
              <a:gd name="connsiteX2" fmla="*/ 1664 w 10000"/>
              <a:gd name="connsiteY2" fmla="*/ 6626 h 10050"/>
              <a:gd name="connsiteX3" fmla="*/ 3163 w 10000"/>
              <a:gd name="connsiteY3" fmla="*/ 6543 h 10050"/>
              <a:gd name="connsiteX4" fmla="*/ 4693 w 10000"/>
              <a:gd name="connsiteY4" fmla="*/ 5073 h 10050"/>
              <a:gd name="connsiteX5" fmla="*/ 5235 w 10000"/>
              <a:gd name="connsiteY5" fmla="*/ 2891 h 10050"/>
              <a:gd name="connsiteX6" fmla="*/ 4099 w 10000"/>
              <a:gd name="connsiteY6" fmla="*/ 4266 h 10050"/>
              <a:gd name="connsiteX7" fmla="*/ 4367 w 10000"/>
              <a:gd name="connsiteY7" fmla="*/ 8072 h 10050"/>
              <a:gd name="connsiteX8" fmla="*/ 5281 w 10000"/>
              <a:gd name="connsiteY8" fmla="*/ 10050 h 10050"/>
              <a:gd name="connsiteX9" fmla="*/ 6051 w 10000"/>
              <a:gd name="connsiteY9" fmla="*/ 8303 h 10050"/>
              <a:gd name="connsiteX10" fmla="*/ 7327 w 10000"/>
              <a:gd name="connsiteY10" fmla="*/ 7099 h 10050"/>
              <a:gd name="connsiteX11" fmla="*/ 8736 w 10000"/>
              <a:gd name="connsiteY11" fmla="*/ 6386 h 10050"/>
              <a:gd name="connsiteX12" fmla="*/ 8824 w 10000"/>
              <a:gd name="connsiteY12" fmla="*/ 4999 h 10050"/>
              <a:gd name="connsiteX13" fmla="*/ 9103 w 10000"/>
              <a:gd name="connsiteY13" fmla="*/ 2378 h 10050"/>
              <a:gd name="connsiteX14" fmla="*/ 9979 w 10000"/>
              <a:gd name="connsiteY14" fmla="*/ 389 h 10050"/>
              <a:gd name="connsiteX15" fmla="*/ 9680 w 10000"/>
              <a:gd name="connsiteY15" fmla="*/ 29 h 10050"/>
              <a:gd name="connsiteX16" fmla="*/ 9066 w 10000"/>
              <a:gd name="connsiteY16" fmla="*/ 813 h 10050"/>
              <a:gd name="connsiteX17" fmla="*/ 8637 w 10000"/>
              <a:gd name="connsiteY17" fmla="*/ 3583 h 10050"/>
              <a:gd name="connsiteX18" fmla="*/ 8076 w 10000"/>
              <a:gd name="connsiteY18" fmla="*/ 4216 h 10050"/>
              <a:gd name="connsiteX19" fmla="*/ 6939 w 10000"/>
              <a:gd name="connsiteY19" fmla="*/ 4608 h 10050"/>
              <a:gd name="connsiteX20" fmla="*/ 6232 w 10000"/>
              <a:gd name="connsiteY20" fmla="*/ 5663 h 10050"/>
              <a:gd name="connsiteX21" fmla="*/ 6008 w 10000"/>
              <a:gd name="connsiteY21" fmla="*/ 7169 h 10050"/>
              <a:gd name="connsiteX22" fmla="*/ 5282 w 10000"/>
              <a:gd name="connsiteY22" fmla="*/ 8254 h 10050"/>
              <a:gd name="connsiteX23" fmla="*/ 3672 w 10000"/>
              <a:gd name="connsiteY23" fmla="*/ 9049 h 10050"/>
              <a:gd name="connsiteX24" fmla="*/ 1433 w 10000"/>
              <a:gd name="connsiteY24" fmla="*/ 9272 h 10050"/>
              <a:gd name="connsiteX25" fmla="*/ 108 w 10000"/>
              <a:gd name="connsiteY25" fmla="*/ 8077 h 10050"/>
              <a:gd name="connsiteX26" fmla="*/ 162 w 10000"/>
              <a:gd name="connsiteY26" fmla="*/ 6470 h 10050"/>
              <a:gd name="connsiteX27" fmla="*/ 1002 w 10000"/>
              <a:gd name="connsiteY27" fmla="*/ 5355 h 10050"/>
              <a:gd name="connsiteX28" fmla="*/ 2228 w 10000"/>
              <a:gd name="connsiteY28" fmla="*/ 4941 h 10050"/>
              <a:gd name="connsiteX29" fmla="*/ 3269 w 10000"/>
              <a:gd name="connsiteY29" fmla="*/ 3293 h 10050"/>
              <a:gd name="connsiteX30" fmla="*/ 3408 w 10000"/>
              <a:gd name="connsiteY30" fmla="*/ 1143 h 10050"/>
              <a:gd name="connsiteX31" fmla="*/ 1485 w 10000"/>
              <a:gd name="connsiteY31" fmla="*/ 1114 h 10050"/>
              <a:gd name="connsiteX32" fmla="*/ 248 w 10000"/>
              <a:gd name="connsiteY32" fmla="*/ 1746 h 10050"/>
              <a:gd name="connsiteX0" fmla="*/ 155 w 10000"/>
              <a:gd name="connsiteY0" fmla="*/ 3764 h 10050"/>
              <a:gd name="connsiteX1" fmla="*/ 1160 w 10000"/>
              <a:gd name="connsiteY1" fmla="*/ 4729 h 10050"/>
              <a:gd name="connsiteX2" fmla="*/ 1664 w 10000"/>
              <a:gd name="connsiteY2" fmla="*/ 6626 h 10050"/>
              <a:gd name="connsiteX3" fmla="*/ 3163 w 10000"/>
              <a:gd name="connsiteY3" fmla="*/ 6543 h 10050"/>
              <a:gd name="connsiteX4" fmla="*/ 4693 w 10000"/>
              <a:gd name="connsiteY4" fmla="*/ 5073 h 10050"/>
              <a:gd name="connsiteX5" fmla="*/ 5235 w 10000"/>
              <a:gd name="connsiteY5" fmla="*/ 2891 h 10050"/>
              <a:gd name="connsiteX6" fmla="*/ 4099 w 10000"/>
              <a:gd name="connsiteY6" fmla="*/ 4266 h 10050"/>
              <a:gd name="connsiteX7" fmla="*/ 4367 w 10000"/>
              <a:gd name="connsiteY7" fmla="*/ 8072 h 10050"/>
              <a:gd name="connsiteX8" fmla="*/ 5281 w 10000"/>
              <a:gd name="connsiteY8" fmla="*/ 10050 h 10050"/>
              <a:gd name="connsiteX9" fmla="*/ 6051 w 10000"/>
              <a:gd name="connsiteY9" fmla="*/ 8303 h 10050"/>
              <a:gd name="connsiteX10" fmla="*/ 7327 w 10000"/>
              <a:gd name="connsiteY10" fmla="*/ 7099 h 10050"/>
              <a:gd name="connsiteX11" fmla="*/ 8798 w 10000"/>
              <a:gd name="connsiteY11" fmla="*/ 6446 h 10050"/>
              <a:gd name="connsiteX12" fmla="*/ 8824 w 10000"/>
              <a:gd name="connsiteY12" fmla="*/ 4999 h 10050"/>
              <a:gd name="connsiteX13" fmla="*/ 9103 w 10000"/>
              <a:gd name="connsiteY13" fmla="*/ 2378 h 10050"/>
              <a:gd name="connsiteX14" fmla="*/ 9979 w 10000"/>
              <a:gd name="connsiteY14" fmla="*/ 389 h 10050"/>
              <a:gd name="connsiteX15" fmla="*/ 9680 w 10000"/>
              <a:gd name="connsiteY15" fmla="*/ 29 h 10050"/>
              <a:gd name="connsiteX16" fmla="*/ 9066 w 10000"/>
              <a:gd name="connsiteY16" fmla="*/ 813 h 10050"/>
              <a:gd name="connsiteX17" fmla="*/ 8637 w 10000"/>
              <a:gd name="connsiteY17" fmla="*/ 3583 h 10050"/>
              <a:gd name="connsiteX18" fmla="*/ 8076 w 10000"/>
              <a:gd name="connsiteY18" fmla="*/ 4216 h 10050"/>
              <a:gd name="connsiteX19" fmla="*/ 6939 w 10000"/>
              <a:gd name="connsiteY19" fmla="*/ 4608 h 10050"/>
              <a:gd name="connsiteX20" fmla="*/ 6232 w 10000"/>
              <a:gd name="connsiteY20" fmla="*/ 5663 h 10050"/>
              <a:gd name="connsiteX21" fmla="*/ 6008 w 10000"/>
              <a:gd name="connsiteY21" fmla="*/ 7169 h 10050"/>
              <a:gd name="connsiteX22" fmla="*/ 5282 w 10000"/>
              <a:gd name="connsiteY22" fmla="*/ 8254 h 10050"/>
              <a:gd name="connsiteX23" fmla="*/ 3672 w 10000"/>
              <a:gd name="connsiteY23" fmla="*/ 9049 h 10050"/>
              <a:gd name="connsiteX24" fmla="*/ 1433 w 10000"/>
              <a:gd name="connsiteY24" fmla="*/ 9272 h 10050"/>
              <a:gd name="connsiteX25" fmla="*/ 108 w 10000"/>
              <a:gd name="connsiteY25" fmla="*/ 8077 h 10050"/>
              <a:gd name="connsiteX26" fmla="*/ 162 w 10000"/>
              <a:gd name="connsiteY26" fmla="*/ 6470 h 10050"/>
              <a:gd name="connsiteX27" fmla="*/ 1002 w 10000"/>
              <a:gd name="connsiteY27" fmla="*/ 5355 h 10050"/>
              <a:gd name="connsiteX28" fmla="*/ 2228 w 10000"/>
              <a:gd name="connsiteY28" fmla="*/ 4941 h 10050"/>
              <a:gd name="connsiteX29" fmla="*/ 3269 w 10000"/>
              <a:gd name="connsiteY29" fmla="*/ 3293 h 10050"/>
              <a:gd name="connsiteX30" fmla="*/ 3408 w 10000"/>
              <a:gd name="connsiteY30" fmla="*/ 1143 h 10050"/>
              <a:gd name="connsiteX31" fmla="*/ 1485 w 10000"/>
              <a:gd name="connsiteY31" fmla="*/ 1114 h 10050"/>
              <a:gd name="connsiteX32" fmla="*/ 248 w 10000"/>
              <a:gd name="connsiteY32" fmla="*/ 1746 h 10050"/>
              <a:gd name="connsiteX0" fmla="*/ 155 w 10000"/>
              <a:gd name="connsiteY0" fmla="*/ 3764 h 10050"/>
              <a:gd name="connsiteX1" fmla="*/ 1160 w 10000"/>
              <a:gd name="connsiteY1" fmla="*/ 4729 h 10050"/>
              <a:gd name="connsiteX2" fmla="*/ 1664 w 10000"/>
              <a:gd name="connsiteY2" fmla="*/ 6626 h 10050"/>
              <a:gd name="connsiteX3" fmla="*/ 3163 w 10000"/>
              <a:gd name="connsiteY3" fmla="*/ 6543 h 10050"/>
              <a:gd name="connsiteX4" fmla="*/ 4693 w 10000"/>
              <a:gd name="connsiteY4" fmla="*/ 5073 h 10050"/>
              <a:gd name="connsiteX5" fmla="*/ 5235 w 10000"/>
              <a:gd name="connsiteY5" fmla="*/ 2891 h 10050"/>
              <a:gd name="connsiteX6" fmla="*/ 4099 w 10000"/>
              <a:gd name="connsiteY6" fmla="*/ 4266 h 10050"/>
              <a:gd name="connsiteX7" fmla="*/ 4367 w 10000"/>
              <a:gd name="connsiteY7" fmla="*/ 8072 h 10050"/>
              <a:gd name="connsiteX8" fmla="*/ 5281 w 10000"/>
              <a:gd name="connsiteY8" fmla="*/ 10050 h 10050"/>
              <a:gd name="connsiteX9" fmla="*/ 6051 w 10000"/>
              <a:gd name="connsiteY9" fmla="*/ 8303 h 10050"/>
              <a:gd name="connsiteX10" fmla="*/ 7327 w 10000"/>
              <a:gd name="connsiteY10" fmla="*/ 7099 h 10050"/>
              <a:gd name="connsiteX11" fmla="*/ 8798 w 10000"/>
              <a:gd name="connsiteY11" fmla="*/ 6446 h 10050"/>
              <a:gd name="connsiteX12" fmla="*/ 8998 w 10000"/>
              <a:gd name="connsiteY12" fmla="*/ 4979 h 10050"/>
              <a:gd name="connsiteX13" fmla="*/ 9103 w 10000"/>
              <a:gd name="connsiteY13" fmla="*/ 2378 h 10050"/>
              <a:gd name="connsiteX14" fmla="*/ 9979 w 10000"/>
              <a:gd name="connsiteY14" fmla="*/ 389 h 10050"/>
              <a:gd name="connsiteX15" fmla="*/ 9680 w 10000"/>
              <a:gd name="connsiteY15" fmla="*/ 29 h 10050"/>
              <a:gd name="connsiteX16" fmla="*/ 9066 w 10000"/>
              <a:gd name="connsiteY16" fmla="*/ 813 h 10050"/>
              <a:gd name="connsiteX17" fmla="*/ 8637 w 10000"/>
              <a:gd name="connsiteY17" fmla="*/ 3583 h 10050"/>
              <a:gd name="connsiteX18" fmla="*/ 8076 w 10000"/>
              <a:gd name="connsiteY18" fmla="*/ 4216 h 10050"/>
              <a:gd name="connsiteX19" fmla="*/ 6939 w 10000"/>
              <a:gd name="connsiteY19" fmla="*/ 4608 h 10050"/>
              <a:gd name="connsiteX20" fmla="*/ 6232 w 10000"/>
              <a:gd name="connsiteY20" fmla="*/ 5663 h 10050"/>
              <a:gd name="connsiteX21" fmla="*/ 6008 w 10000"/>
              <a:gd name="connsiteY21" fmla="*/ 7169 h 10050"/>
              <a:gd name="connsiteX22" fmla="*/ 5282 w 10000"/>
              <a:gd name="connsiteY22" fmla="*/ 8254 h 10050"/>
              <a:gd name="connsiteX23" fmla="*/ 3672 w 10000"/>
              <a:gd name="connsiteY23" fmla="*/ 9049 h 10050"/>
              <a:gd name="connsiteX24" fmla="*/ 1433 w 10000"/>
              <a:gd name="connsiteY24" fmla="*/ 9272 h 10050"/>
              <a:gd name="connsiteX25" fmla="*/ 108 w 10000"/>
              <a:gd name="connsiteY25" fmla="*/ 8077 h 10050"/>
              <a:gd name="connsiteX26" fmla="*/ 162 w 10000"/>
              <a:gd name="connsiteY26" fmla="*/ 6470 h 10050"/>
              <a:gd name="connsiteX27" fmla="*/ 1002 w 10000"/>
              <a:gd name="connsiteY27" fmla="*/ 5355 h 10050"/>
              <a:gd name="connsiteX28" fmla="*/ 2228 w 10000"/>
              <a:gd name="connsiteY28" fmla="*/ 4941 h 10050"/>
              <a:gd name="connsiteX29" fmla="*/ 3269 w 10000"/>
              <a:gd name="connsiteY29" fmla="*/ 3293 h 10050"/>
              <a:gd name="connsiteX30" fmla="*/ 3408 w 10000"/>
              <a:gd name="connsiteY30" fmla="*/ 1143 h 10050"/>
              <a:gd name="connsiteX31" fmla="*/ 1485 w 10000"/>
              <a:gd name="connsiteY31" fmla="*/ 1114 h 10050"/>
              <a:gd name="connsiteX32" fmla="*/ 248 w 10000"/>
              <a:gd name="connsiteY32" fmla="*/ 1746 h 10050"/>
              <a:gd name="connsiteX0" fmla="*/ 155 w 10000"/>
              <a:gd name="connsiteY0" fmla="*/ 3764 h 10050"/>
              <a:gd name="connsiteX1" fmla="*/ 1160 w 10000"/>
              <a:gd name="connsiteY1" fmla="*/ 4729 h 10050"/>
              <a:gd name="connsiteX2" fmla="*/ 1664 w 10000"/>
              <a:gd name="connsiteY2" fmla="*/ 6626 h 10050"/>
              <a:gd name="connsiteX3" fmla="*/ 3163 w 10000"/>
              <a:gd name="connsiteY3" fmla="*/ 6543 h 10050"/>
              <a:gd name="connsiteX4" fmla="*/ 4693 w 10000"/>
              <a:gd name="connsiteY4" fmla="*/ 5073 h 10050"/>
              <a:gd name="connsiteX5" fmla="*/ 5235 w 10000"/>
              <a:gd name="connsiteY5" fmla="*/ 2891 h 10050"/>
              <a:gd name="connsiteX6" fmla="*/ 4099 w 10000"/>
              <a:gd name="connsiteY6" fmla="*/ 4266 h 10050"/>
              <a:gd name="connsiteX7" fmla="*/ 4367 w 10000"/>
              <a:gd name="connsiteY7" fmla="*/ 8072 h 10050"/>
              <a:gd name="connsiteX8" fmla="*/ 5281 w 10000"/>
              <a:gd name="connsiteY8" fmla="*/ 10050 h 10050"/>
              <a:gd name="connsiteX9" fmla="*/ 6051 w 10000"/>
              <a:gd name="connsiteY9" fmla="*/ 8303 h 10050"/>
              <a:gd name="connsiteX10" fmla="*/ 7327 w 10000"/>
              <a:gd name="connsiteY10" fmla="*/ 7099 h 10050"/>
              <a:gd name="connsiteX11" fmla="*/ 8798 w 10000"/>
              <a:gd name="connsiteY11" fmla="*/ 6446 h 10050"/>
              <a:gd name="connsiteX12" fmla="*/ 8998 w 10000"/>
              <a:gd name="connsiteY12" fmla="*/ 4979 h 10050"/>
              <a:gd name="connsiteX13" fmla="*/ 9103 w 10000"/>
              <a:gd name="connsiteY13" fmla="*/ 2378 h 10050"/>
              <a:gd name="connsiteX14" fmla="*/ 9979 w 10000"/>
              <a:gd name="connsiteY14" fmla="*/ 389 h 10050"/>
              <a:gd name="connsiteX15" fmla="*/ 9680 w 10000"/>
              <a:gd name="connsiteY15" fmla="*/ 29 h 10050"/>
              <a:gd name="connsiteX16" fmla="*/ 9066 w 10000"/>
              <a:gd name="connsiteY16" fmla="*/ 813 h 10050"/>
              <a:gd name="connsiteX17" fmla="*/ 8637 w 10000"/>
              <a:gd name="connsiteY17" fmla="*/ 3583 h 10050"/>
              <a:gd name="connsiteX18" fmla="*/ 8076 w 10000"/>
              <a:gd name="connsiteY18" fmla="*/ 4216 h 10050"/>
              <a:gd name="connsiteX19" fmla="*/ 6939 w 10000"/>
              <a:gd name="connsiteY19" fmla="*/ 4608 h 10050"/>
              <a:gd name="connsiteX20" fmla="*/ 6232 w 10000"/>
              <a:gd name="connsiteY20" fmla="*/ 5663 h 10050"/>
              <a:gd name="connsiteX21" fmla="*/ 6008 w 10000"/>
              <a:gd name="connsiteY21" fmla="*/ 7169 h 10050"/>
              <a:gd name="connsiteX22" fmla="*/ 5282 w 10000"/>
              <a:gd name="connsiteY22" fmla="*/ 8254 h 10050"/>
              <a:gd name="connsiteX23" fmla="*/ 3672 w 10000"/>
              <a:gd name="connsiteY23" fmla="*/ 9049 h 10050"/>
              <a:gd name="connsiteX24" fmla="*/ 1433 w 10000"/>
              <a:gd name="connsiteY24" fmla="*/ 9272 h 10050"/>
              <a:gd name="connsiteX25" fmla="*/ 108 w 10000"/>
              <a:gd name="connsiteY25" fmla="*/ 8077 h 10050"/>
              <a:gd name="connsiteX26" fmla="*/ 162 w 10000"/>
              <a:gd name="connsiteY26" fmla="*/ 6470 h 10050"/>
              <a:gd name="connsiteX27" fmla="*/ 1002 w 10000"/>
              <a:gd name="connsiteY27" fmla="*/ 5355 h 10050"/>
              <a:gd name="connsiteX28" fmla="*/ 2228 w 10000"/>
              <a:gd name="connsiteY28" fmla="*/ 4941 h 10050"/>
              <a:gd name="connsiteX29" fmla="*/ 3269 w 10000"/>
              <a:gd name="connsiteY29" fmla="*/ 3293 h 10050"/>
              <a:gd name="connsiteX30" fmla="*/ 3408 w 10000"/>
              <a:gd name="connsiteY30" fmla="*/ 1143 h 10050"/>
              <a:gd name="connsiteX31" fmla="*/ 1485 w 10000"/>
              <a:gd name="connsiteY31" fmla="*/ 1114 h 10050"/>
              <a:gd name="connsiteX32" fmla="*/ 248 w 10000"/>
              <a:gd name="connsiteY32" fmla="*/ 1746 h 10050"/>
              <a:gd name="connsiteX0" fmla="*/ 155 w 10000"/>
              <a:gd name="connsiteY0" fmla="*/ 3764 h 10050"/>
              <a:gd name="connsiteX1" fmla="*/ 1160 w 10000"/>
              <a:gd name="connsiteY1" fmla="*/ 4729 h 10050"/>
              <a:gd name="connsiteX2" fmla="*/ 1664 w 10000"/>
              <a:gd name="connsiteY2" fmla="*/ 6626 h 10050"/>
              <a:gd name="connsiteX3" fmla="*/ 3163 w 10000"/>
              <a:gd name="connsiteY3" fmla="*/ 6543 h 10050"/>
              <a:gd name="connsiteX4" fmla="*/ 4693 w 10000"/>
              <a:gd name="connsiteY4" fmla="*/ 5073 h 10050"/>
              <a:gd name="connsiteX5" fmla="*/ 5235 w 10000"/>
              <a:gd name="connsiteY5" fmla="*/ 2891 h 10050"/>
              <a:gd name="connsiteX6" fmla="*/ 4099 w 10000"/>
              <a:gd name="connsiteY6" fmla="*/ 4266 h 10050"/>
              <a:gd name="connsiteX7" fmla="*/ 4367 w 10000"/>
              <a:gd name="connsiteY7" fmla="*/ 8072 h 10050"/>
              <a:gd name="connsiteX8" fmla="*/ 5281 w 10000"/>
              <a:gd name="connsiteY8" fmla="*/ 10050 h 10050"/>
              <a:gd name="connsiteX9" fmla="*/ 6051 w 10000"/>
              <a:gd name="connsiteY9" fmla="*/ 8303 h 10050"/>
              <a:gd name="connsiteX10" fmla="*/ 7327 w 10000"/>
              <a:gd name="connsiteY10" fmla="*/ 7099 h 10050"/>
              <a:gd name="connsiteX11" fmla="*/ 8742 w 10000"/>
              <a:gd name="connsiteY11" fmla="*/ 6376 h 10050"/>
              <a:gd name="connsiteX12" fmla="*/ 8998 w 10000"/>
              <a:gd name="connsiteY12" fmla="*/ 4979 h 10050"/>
              <a:gd name="connsiteX13" fmla="*/ 9103 w 10000"/>
              <a:gd name="connsiteY13" fmla="*/ 2378 h 10050"/>
              <a:gd name="connsiteX14" fmla="*/ 9979 w 10000"/>
              <a:gd name="connsiteY14" fmla="*/ 389 h 10050"/>
              <a:gd name="connsiteX15" fmla="*/ 9680 w 10000"/>
              <a:gd name="connsiteY15" fmla="*/ 29 h 10050"/>
              <a:gd name="connsiteX16" fmla="*/ 9066 w 10000"/>
              <a:gd name="connsiteY16" fmla="*/ 813 h 10050"/>
              <a:gd name="connsiteX17" fmla="*/ 8637 w 10000"/>
              <a:gd name="connsiteY17" fmla="*/ 3583 h 10050"/>
              <a:gd name="connsiteX18" fmla="*/ 8076 w 10000"/>
              <a:gd name="connsiteY18" fmla="*/ 4216 h 10050"/>
              <a:gd name="connsiteX19" fmla="*/ 6939 w 10000"/>
              <a:gd name="connsiteY19" fmla="*/ 4608 h 10050"/>
              <a:gd name="connsiteX20" fmla="*/ 6232 w 10000"/>
              <a:gd name="connsiteY20" fmla="*/ 5663 h 10050"/>
              <a:gd name="connsiteX21" fmla="*/ 6008 w 10000"/>
              <a:gd name="connsiteY21" fmla="*/ 7169 h 10050"/>
              <a:gd name="connsiteX22" fmla="*/ 5282 w 10000"/>
              <a:gd name="connsiteY22" fmla="*/ 8254 h 10050"/>
              <a:gd name="connsiteX23" fmla="*/ 3672 w 10000"/>
              <a:gd name="connsiteY23" fmla="*/ 9049 h 10050"/>
              <a:gd name="connsiteX24" fmla="*/ 1433 w 10000"/>
              <a:gd name="connsiteY24" fmla="*/ 9272 h 10050"/>
              <a:gd name="connsiteX25" fmla="*/ 108 w 10000"/>
              <a:gd name="connsiteY25" fmla="*/ 8077 h 10050"/>
              <a:gd name="connsiteX26" fmla="*/ 162 w 10000"/>
              <a:gd name="connsiteY26" fmla="*/ 6470 h 10050"/>
              <a:gd name="connsiteX27" fmla="*/ 1002 w 10000"/>
              <a:gd name="connsiteY27" fmla="*/ 5355 h 10050"/>
              <a:gd name="connsiteX28" fmla="*/ 2228 w 10000"/>
              <a:gd name="connsiteY28" fmla="*/ 4941 h 10050"/>
              <a:gd name="connsiteX29" fmla="*/ 3269 w 10000"/>
              <a:gd name="connsiteY29" fmla="*/ 3293 h 10050"/>
              <a:gd name="connsiteX30" fmla="*/ 3408 w 10000"/>
              <a:gd name="connsiteY30" fmla="*/ 1143 h 10050"/>
              <a:gd name="connsiteX31" fmla="*/ 1485 w 10000"/>
              <a:gd name="connsiteY31" fmla="*/ 1114 h 10050"/>
              <a:gd name="connsiteX32" fmla="*/ 248 w 10000"/>
              <a:gd name="connsiteY32" fmla="*/ 1746 h 10050"/>
              <a:gd name="connsiteX0" fmla="*/ 155 w 10000"/>
              <a:gd name="connsiteY0" fmla="*/ 3764 h 10050"/>
              <a:gd name="connsiteX1" fmla="*/ 1160 w 10000"/>
              <a:gd name="connsiteY1" fmla="*/ 4729 h 10050"/>
              <a:gd name="connsiteX2" fmla="*/ 1664 w 10000"/>
              <a:gd name="connsiteY2" fmla="*/ 6626 h 10050"/>
              <a:gd name="connsiteX3" fmla="*/ 3163 w 10000"/>
              <a:gd name="connsiteY3" fmla="*/ 6543 h 10050"/>
              <a:gd name="connsiteX4" fmla="*/ 4693 w 10000"/>
              <a:gd name="connsiteY4" fmla="*/ 5073 h 10050"/>
              <a:gd name="connsiteX5" fmla="*/ 5235 w 10000"/>
              <a:gd name="connsiteY5" fmla="*/ 2891 h 10050"/>
              <a:gd name="connsiteX6" fmla="*/ 4099 w 10000"/>
              <a:gd name="connsiteY6" fmla="*/ 4266 h 10050"/>
              <a:gd name="connsiteX7" fmla="*/ 4367 w 10000"/>
              <a:gd name="connsiteY7" fmla="*/ 8072 h 10050"/>
              <a:gd name="connsiteX8" fmla="*/ 5281 w 10000"/>
              <a:gd name="connsiteY8" fmla="*/ 10050 h 10050"/>
              <a:gd name="connsiteX9" fmla="*/ 6051 w 10000"/>
              <a:gd name="connsiteY9" fmla="*/ 8303 h 10050"/>
              <a:gd name="connsiteX10" fmla="*/ 7327 w 10000"/>
              <a:gd name="connsiteY10" fmla="*/ 7099 h 10050"/>
              <a:gd name="connsiteX11" fmla="*/ 8742 w 10000"/>
              <a:gd name="connsiteY11" fmla="*/ 6376 h 10050"/>
              <a:gd name="connsiteX12" fmla="*/ 8998 w 10000"/>
              <a:gd name="connsiteY12" fmla="*/ 4979 h 10050"/>
              <a:gd name="connsiteX13" fmla="*/ 9103 w 10000"/>
              <a:gd name="connsiteY13" fmla="*/ 2378 h 10050"/>
              <a:gd name="connsiteX14" fmla="*/ 9979 w 10000"/>
              <a:gd name="connsiteY14" fmla="*/ 389 h 10050"/>
              <a:gd name="connsiteX15" fmla="*/ 9680 w 10000"/>
              <a:gd name="connsiteY15" fmla="*/ 29 h 10050"/>
              <a:gd name="connsiteX16" fmla="*/ 9066 w 10000"/>
              <a:gd name="connsiteY16" fmla="*/ 813 h 10050"/>
              <a:gd name="connsiteX17" fmla="*/ 8637 w 10000"/>
              <a:gd name="connsiteY17" fmla="*/ 3583 h 10050"/>
              <a:gd name="connsiteX18" fmla="*/ 8076 w 10000"/>
              <a:gd name="connsiteY18" fmla="*/ 4216 h 10050"/>
              <a:gd name="connsiteX19" fmla="*/ 6939 w 10000"/>
              <a:gd name="connsiteY19" fmla="*/ 4608 h 10050"/>
              <a:gd name="connsiteX20" fmla="*/ 6232 w 10000"/>
              <a:gd name="connsiteY20" fmla="*/ 5663 h 10050"/>
              <a:gd name="connsiteX21" fmla="*/ 6008 w 10000"/>
              <a:gd name="connsiteY21" fmla="*/ 7169 h 10050"/>
              <a:gd name="connsiteX22" fmla="*/ 5282 w 10000"/>
              <a:gd name="connsiteY22" fmla="*/ 8254 h 10050"/>
              <a:gd name="connsiteX23" fmla="*/ 3672 w 10000"/>
              <a:gd name="connsiteY23" fmla="*/ 9049 h 10050"/>
              <a:gd name="connsiteX24" fmla="*/ 1433 w 10000"/>
              <a:gd name="connsiteY24" fmla="*/ 9272 h 10050"/>
              <a:gd name="connsiteX25" fmla="*/ 108 w 10000"/>
              <a:gd name="connsiteY25" fmla="*/ 8077 h 10050"/>
              <a:gd name="connsiteX26" fmla="*/ 162 w 10000"/>
              <a:gd name="connsiteY26" fmla="*/ 6470 h 10050"/>
              <a:gd name="connsiteX27" fmla="*/ 1002 w 10000"/>
              <a:gd name="connsiteY27" fmla="*/ 5355 h 10050"/>
              <a:gd name="connsiteX28" fmla="*/ 2228 w 10000"/>
              <a:gd name="connsiteY28" fmla="*/ 4941 h 10050"/>
              <a:gd name="connsiteX29" fmla="*/ 3269 w 10000"/>
              <a:gd name="connsiteY29" fmla="*/ 3293 h 10050"/>
              <a:gd name="connsiteX30" fmla="*/ 3408 w 10000"/>
              <a:gd name="connsiteY30" fmla="*/ 1143 h 10050"/>
              <a:gd name="connsiteX31" fmla="*/ 1485 w 10000"/>
              <a:gd name="connsiteY31" fmla="*/ 1114 h 10050"/>
              <a:gd name="connsiteX32" fmla="*/ 248 w 10000"/>
              <a:gd name="connsiteY32" fmla="*/ 1746 h 10050"/>
              <a:gd name="connsiteX0" fmla="*/ 155 w 10000"/>
              <a:gd name="connsiteY0" fmla="*/ 3764 h 10091"/>
              <a:gd name="connsiteX1" fmla="*/ 1160 w 10000"/>
              <a:gd name="connsiteY1" fmla="*/ 4729 h 10091"/>
              <a:gd name="connsiteX2" fmla="*/ 1664 w 10000"/>
              <a:gd name="connsiteY2" fmla="*/ 6626 h 10091"/>
              <a:gd name="connsiteX3" fmla="*/ 3163 w 10000"/>
              <a:gd name="connsiteY3" fmla="*/ 6543 h 10091"/>
              <a:gd name="connsiteX4" fmla="*/ 4693 w 10000"/>
              <a:gd name="connsiteY4" fmla="*/ 5073 h 10091"/>
              <a:gd name="connsiteX5" fmla="*/ 5235 w 10000"/>
              <a:gd name="connsiteY5" fmla="*/ 2891 h 10091"/>
              <a:gd name="connsiteX6" fmla="*/ 4099 w 10000"/>
              <a:gd name="connsiteY6" fmla="*/ 4266 h 10091"/>
              <a:gd name="connsiteX7" fmla="*/ 4367 w 10000"/>
              <a:gd name="connsiteY7" fmla="*/ 8072 h 10091"/>
              <a:gd name="connsiteX8" fmla="*/ 5281 w 10000"/>
              <a:gd name="connsiteY8" fmla="*/ 10050 h 10091"/>
              <a:gd name="connsiteX9" fmla="*/ 6051 w 10000"/>
              <a:gd name="connsiteY9" fmla="*/ 8303 h 10091"/>
              <a:gd name="connsiteX10" fmla="*/ 7327 w 10000"/>
              <a:gd name="connsiteY10" fmla="*/ 7099 h 10091"/>
              <a:gd name="connsiteX11" fmla="*/ 8742 w 10000"/>
              <a:gd name="connsiteY11" fmla="*/ 6376 h 10091"/>
              <a:gd name="connsiteX12" fmla="*/ 8998 w 10000"/>
              <a:gd name="connsiteY12" fmla="*/ 4979 h 10091"/>
              <a:gd name="connsiteX13" fmla="*/ 9103 w 10000"/>
              <a:gd name="connsiteY13" fmla="*/ 2378 h 10091"/>
              <a:gd name="connsiteX14" fmla="*/ 9979 w 10000"/>
              <a:gd name="connsiteY14" fmla="*/ 389 h 10091"/>
              <a:gd name="connsiteX15" fmla="*/ 9680 w 10000"/>
              <a:gd name="connsiteY15" fmla="*/ 29 h 10091"/>
              <a:gd name="connsiteX16" fmla="*/ 9066 w 10000"/>
              <a:gd name="connsiteY16" fmla="*/ 813 h 10091"/>
              <a:gd name="connsiteX17" fmla="*/ 8637 w 10000"/>
              <a:gd name="connsiteY17" fmla="*/ 3583 h 10091"/>
              <a:gd name="connsiteX18" fmla="*/ 8076 w 10000"/>
              <a:gd name="connsiteY18" fmla="*/ 4216 h 10091"/>
              <a:gd name="connsiteX19" fmla="*/ 6939 w 10000"/>
              <a:gd name="connsiteY19" fmla="*/ 4608 h 10091"/>
              <a:gd name="connsiteX20" fmla="*/ 6232 w 10000"/>
              <a:gd name="connsiteY20" fmla="*/ 5663 h 10091"/>
              <a:gd name="connsiteX21" fmla="*/ 6008 w 10000"/>
              <a:gd name="connsiteY21" fmla="*/ 7169 h 10091"/>
              <a:gd name="connsiteX22" fmla="*/ 5282 w 10000"/>
              <a:gd name="connsiteY22" fmla="*/ 8254 h 10091"/>
              <a:gd name="connsiteX23" fmla="*/ 3672 w 10000"/>
              <a:gd name="connsiteY23" fmla="*/ 9049 h 10091"/>
              <a:gd name="connsiteX24" fmla="*/ 1433 w 10000"/>
              <a:gd name="connsiteY24" fmla="*/ 9272 h 10091"/>
              <a:gd name="connsiteX25" fmla="*/ 108 w 10000"/>
              <a:gd name="connsiteY25" fmla="*/ 8077 h 10091"/>
              <a:gd name="connsiteX26" fmla="*/ 162 w 10000"/>
              <a:gd name="connsiteY26" fmla="*/ 6470 h 10091"/>
              <a:gd name="connsiteX27" fmla="*/ 1002 w 10000"/>
              <a:gd name="connsiteY27" fmla="*/ 5355 h 10091"/>
              <a:gd name="connsiteX28" fmla="*/ 2228 w 10000"/>
              <a:gd name="connsiteY28" fmla="*/ 4941 h 10091"/>
              <a:gd name="connsiteX29" fmla="*/ 3269 w 10000"/>
              <a:gd name="connsiteY29" fmla="*/ 3293 h 10091"/>
              <a:gd name="connsiteX30" fmla="*/ 3408 w 10000"/>
              <a:gd name="connsiteY30" fmla="*/ 1143 h 10091"/>
              <a:gd name="connsiteX31" fmla="*/ 1485 w 10000"/>
              <a:gd name="connsiteY31" fmla="*/ 1114 h 10091"/>
              <a:gd name="connsiteX32" fmla="*/ 248 w 10000"/>
              <a:gd name="connsiteY32" fmla="*/ 1746 h 10091"/>
              <a:gd name="connsiteX0" fmla="*/ 155 w 9991"/>
              <a:gd name="connsiteY0" fmla="*/ 3765 h 10092"/>
              <a:gd name="connsiteX1" fmla="*/ 1160 w 9991"/>
              <a:gd name="connsiteY1" fmla="*/ 4730 h 10092"/>
              <a:gd name="connsiteX2" fmla="*/ 1664 w 9991"/>
              <a:gd name="connsiteY2" fmla="*/ 6627 h 10092"/>
              <a:gd name="connsiteX3" fmla="*/ 3163 w 9991"/>
              <a:gd name="connsiteY3" fmla="*/ 6544 h 10092"/>
              <a:gd name="connsiteX4" fmla="*/ 4693 w 9991"/>
              <a:gd name="connsiteY4" fmla="*/ 5074 h 10092"/>
              <a:gd name="connsiteX5" fmla="*/ 5235 w 9991"/>
              <a:gd name="connsiteY5" fmla="*/ 2892 h 10092"/>
              <a:gd name="connsiteX6" fmla="*/ 4099 w 9991"/>
              <a:gd name="connsiteY6" fmla="*/ 4267 h 10092"/>
              <a:gd name="connsiteX7" fmla="*/ 4367 w 9991"/>
              <a:gd name="connsiteY7" fmla="*/ 8073 h 10092"/>
              <a:gd name="connsiteX8" fmla="*/ 5281 w 9991"/>
              <a:gd name="connsiteY8" fmla="*/ 10051 h 10092"/>
              <a:gd name="connsiteX9" fmla="*/ 6051 w 9991"/>
              <a:gd name="connsiteY9" fmla="*/ 8304 h 10092"/>
              <a:gd name="connsiteX10" fmla="*/ 7327 w 9991"/>
              <a:gd name="connsiteY10" fmla="*/ 7100 h 10092"/>
              <a:gd name="connsiteX11" fmla="*/ 8742 w 9991"/>
              <a:gd name="connsiteY11" fmla="*/ 6377 h 10092"/>
              <a:gd name="connsiteX12" fmla="*/ 8998 w 9991"/>
              <a:gd name="connsiteY12" fmla="*/ 4980 h 10092"/>
              <a:gd name="connsiteX13" fmla="*/ 9289 w 9991"/>
              <a:gd name="connsiteY13" fmla="*/ 2459 h 10092"/>
              <a:gd name="connsiteX14" fmla="*/ 9979 w 9991"/>
              <a:gd name="connsiteY14" fmla="*/ 390 h 10092"/>
              <a:gd name="connsiteX15" fmla="*/ 9680 w 9991"/>
              <a:gd name="connsiteY15" fmla="*/ 30 h 10092"/>
              <a:gd name="connsiteX16" fmla="*/ 9066 w 9991"/>
              <a:gd name="connsiteY16" fmla="*/ 814 h 10092"/>
              <a:gd name="connsiteX17" fmla="*/ 8637 w 9991"/>
              <a:gd name="connsiteY17" fmla="*/ 3584 h 10092"/>
              <a:gd name="connsiteX18" fmla="*/ 8076 w 9991"/>
              <a:gd name="connsiteY18" fmla="*/ 4217 h 10092"/>
              <a:gd name="connsiteX19" fmla="*/ 6939 w 9991"/>
              <a:gd name="connsiteY19" fmla="*/ 4609 h 10092"/>
              <a:gd name="connsiteX20" fmla="*/ 6232 w 9991"/>
              <a:gd name="connsiteY20" fmla="*/ 5664 h 10092"/>
              <a:gd name="connsiteX21" fmla="*/ 6008 w 9991"/>
              <a:gd name="connsiteY21" fmla="*/ 7170 h 10092"/>
              <a:gd name="connsiteX22" fmla="*/ 5282 w 9991"/>
              <a:gd name="connsiteY22" fmla="*/ 8255 h 10092"/>
              <a:gd name="connsiteX23" fmla="*/ 3672 w 9991"/>
              <a:gd name="connsiteY23" fmla="*/ 9050 h 10092"/>
              <a:gd name="connsiteX24" fmla="*/ 1433 w 9991"/>
              <a:gd name="connsiteY24" fmla="*/ 9273 h 10092"/>
              <a:gd name="connsiteX25" fmla="*/ 108 w 9991"/>
              <a:gd name="connsiteY25" fmla="*/ 8078 h 10092"/>
              <a:gd name="connsiteX26" fmla="*/ 162 w 9991"/>
              <a:gd name="connsiteY26" fmla="*/ 6471 h 10092"/>
              <a:gd name="connsiteX27" fmla="*/ 1002 w 9991"/>
              <a:gd name="connsiteY27" fmla="*/ 5356 h 10092"/>
              <a:gd name="connsiteX28" fmla="*/ 2228 w 9991"/>
              <a:gd name="connsiteY28" fmla="*/ 4942 h 10092"/>
              <a:gd name="connsiteX29" fmla="*/ 3269 w 9991"/>
              <a:gd name="connsiteY29" fmla="*/ 3294 h 10092"/>
              <a:gd name="connsiteX30" fmla="*/ 3408 w 9991"/>
              <a:gd name="connsiteY30" fmla="*/ 1144 h 10092"/>
              <a:gd name="connsiteX31" fmla="*/ 1485 w 9991"/>
              <a:gd name="connsiteY31" fmla="*/ 1115 h 10092"/>
              <a:gd name="connsiteX32" fmla="*/ 248 w 9991"/>
              <a:gd name="connsiteY32" fmla="*/ 1747 h 10092"/>
              <a:gd name="connsiteX0" fmla="*/ 155 w 10000"/>
              <a:gd name="connsiteY0" fmla="*/ 3731 h 10000"/>
              <a:gd name="connsiteX1" fmla="*/ 1161 w 10000"/>
              <a:gd name="connsiteY1" fmla="*/ 4687 h 10000"/>
              <a:gd name="connsiteX2" fmla="*/ 1665 w 10000"/>
              <a:gd name="connsiteY2" fmla="*/ 6567 h 10000"/>
              <a:gd name="connsiteX3" fmla="*/ 3166 w 10000"/>
              <a:gd name="connsiteY3" fmla="*/ 6484 h 10000"/>
              <a:gd name="connsiteX4" fmla="*/ 4697 w 10000"/>
              <a:gd name="connsiteY4" fmla="*/ 5028 h 10000"/>
              <a:gd name="connsiteX5" fmla="*/ 5240 w 10000"/>
              <a:gd name="connsiteY5" fmla="*/ 2866 h 10000"/>
              <a:gd name="connsiteX6" fmla="*/ 4103 w 10000"/>
              <a:gd name="connsiteY6" fmla="*/ 4228 h 10000"/>
              <a:gd name="connsiteX7" fmla="*/ 4371 w 10000"/>
              <a:gd name="connsiteY7" fmla="*/ 7999 h 10000"/>
              <a:gd name="connsiteX8" fmla="*/ 5286 w 10000"/>
              <a:gd name="connsiteY8" fmla="*/ 9959 h 10000"/>
              <a:gd name="connsiteX9" fmla="*/ 6056 w 10000"/>
              <a:gd name="connsiteY9" fmla="*/ 8228 h 10000"/>
              <a:gd name="connsiteX10" fmla="*/ 7334 w 10000"/>
              <a:gd name="connsiteY10" fmla="*/ 7035 h 10000"/>
              <a:gd name="connsiteX11" fmla="*/ 8750 w 10000"/>
              <a:gd name="connsiteY11" fmla="*/ 6319 h 10000"/>
              <a:gd name="connsiteX12" fmla="*/ 9006 w 10000"/>
              <a:gd name="connsiteY12" fmla="*/ 4935 h 10000"/>
              <a:gd name="connsiteX13" fmla="*/ 9297 w 10000"/>
              <a:gd name="connsiteY13" fmla="*/ 2437 h 10000"/>
              <a:gd name="connsiteX14" fmla="*/ 9988 w 10000"/>
              <a:gd name="connsiteY14" fmla="*/ 386 h 10000"/>
              <a:gd name="connsiteX15" fmla="*/ 9689 w 10000"/>
              <a:gd name="connsiteY15" fmla="*/ 30 h 10000"/>
              <a:gd name="connsiteX16" fmla="*/ 9074 w 10000"/>
              <a:gd name="connsiteY16" fmla="*/ 807 h 10000"/>
              <a:gd name="connsiteX17" fmla="*/ 8645 w 10000"/>
              <a:gd name="connsiteY17" fmla="*/ 3551 h 10000"/>
              <a:gd name="connsiteX18" fmla="*/ 8083 w 10000"/>
              <a:gd name="connsiteY18" fmla="*/ 4179 h 10000"/>
              <a:gd name="connsiteX19" fmla="*/ 6945 w 10000"/>
              <a:gd name="connsiteY19" fmla="*/ 4567 h 10000"/>
              <a:gd name="connsiteX20" fmla="*/ 6238 w 10000"/>
              <a:gd name="connsiteY20" fmla="*/ 5612 h 10000"/>
              <a:gd name="connsiteX21" fmla="*/ 6013 w 10000"/>
              <a:gd name="connsiteY21" fmla="*/ 7105 h 10000"/>
              <a:gd name="connsiteX22" fmla="*/ 5287 w 10000"/>
              <a:gd name="connsiteY22" fmla="*/ 8180 h 10000"/>
              <a:gd name="connsiteX23" fmla="*/ 3675 w 10000"/>
              <a:gd name="connsiteY23" fmla="*/ 8967 h 10000"/>
              <a:gd name="connsiteX24" fmla="*/ 1434 w 10000"/>
              <a:gd name="connsiteY24" fmla="*/ 9188 h 10000"/>
              <a:gd name="connsiteX25" fmla="*/ 108 w 10000"/>
              <a:gd name="connsiteY25" fmla="*/ 8004 h 10000"/>
              <a:gd name="connsiteX26" fmla="*/ 162 w 10000"/>
              <a:gd name="connsiteY26" fmla="*/ 6412 h 10000"/>
              <a:gd name="connsiteX27" fmla="*/ 1003 w 10000"/>
              <a:gd name="connsiteY27" fmla="*/ 5307 h 10000"/>
              <a:gd name="connsiteX28" fmla="*/ 2230 w 10000"/>
              <a:gd name="connsiteY28" fmla="*/ 4897 h 10000"/>
              <a:gd name="connsiteX29" fmla="*/ 3272 w 10000"/>
              <a:gd name="connsiteY29" fmla="*/ 3264 h 10000"/>
              <a:gd name="connsiteX30" fmla="*/ 3411 w 10000"/>
              <a:gd name="connsiteY30" fmla="*/ 1134 h 10000"/>
              <a:gd name="connsiteX31" fmla="*/ 1486 w 10000"/>
              <a:gd name="connsiteY31" fmla="*/ 1105 h 10000"/>
              <a:gd name="connsiteX32" fmla="*/ 248 w 10000"/>
              <a:gd name="connsiteY32" fmla="*/ 1731 h 10000"/>
              <a:gd name="connsiteX0" fmla="*/ 155 w 10016"/>
              <a:gd name="connsiteY0" fmla="*/ 3728 h 9997"/>
              <a:gd name="connsiteX1" fmla="*/ 1161 w 10016"/>
              <a:gd name="connsiteY1" fmla="*/ 4684 h 9997"/>
              <a:gd name="connsiteX2" fmla="*/ 1665 w 10016"/>
              <a:gd name="connsiteY2" fmla="*/ 6564 h 9997"/>
              <a:gd name="connsiteX3" fmla="*/ 3166 w 10016"/>
              <a:gd name="connsiteY3" fmla="*/ 6481 h 9997"/>
              <a:gd name="connsiteX4" fmla="*/ 4697 w 10016"/>
              <a:gd name="connsiteY4" fmla="*/ 5025 h 9997"/>
              <a:gd name="connsiteX5" fmla="*/ 5240 w 10016"/>
              <a:gd name="connsiteY5" fmla="*/ 2863 h 9997"/>
              <a:gd name="connsiteX6" fmla="*/ 4103 w 10016"/>
              <a:gd name="connsiteY6" fmla="*/ 4225 h 9997"/>
              <a:gd name="connsiteX7" fmla="*/ 4371 w 10016"/>
              <a:gd name="connsiteY7" fmla="*/ 7996 h 9997"/>
              <a:gd name="connsiteX8" fmla="*/ 5286 w 10016"/>
              <a:gd name="connsiteY8" fmla="*/ 9956 h 9997"/>
              <a:gd name="connsiteX9" fmla="*/ 6056 w 10016"/>
              <a:gd name="connsiteY9" fmla="*/ 8225 h 9997"/>
              <a:gd name="connsiteX10" fmla="*/ 7334 w 10016"/>
              <a:gd name="connsiteY10" fmla="*/ 7032 h 9997"/>
              <a:gd name="connsiteX11" fmla="*/ 8750 w 10016"/>
              <a:gd name="connsiteY11" fmla="*/ 6316 h 9997"/>
              <a:gd name="connsiteX12" fmla="*/ 9006 w 10016"/>
              <a:gd name="connsiteY12" fmla="*/ 4932 h 9997"/>
              <a:gd name="connsiteX13" fmla="*/ 9297 w 10016"/>
              <a:gd name="connsiteY13" fmla="*/ 2434 h 9997"/>
              <a:gd name="connsiteX14" fmla="*/ 9988 w 10016"/>
              <a:gd name="connsiteY14" fmla="*/ 383 h 9997"/>
              <a:gd name="connsiteX15" fmla="*/ 9689 w 10016"/>
              <a:gd name="connsiteY15" fmla="*/ 27 h 9997"/>
              <a:gd name="connsiteX16" fmla="*/ 9074 w 10016"/>
              <a:gd name="connsiteY16" fmla="*/ 804 h 9997"/>
              <a:gd name="connsiteX17" fmla="*/ 8645 w 10016"/>
              <a:gd name="connsiteY17" fmla="*/ 3548 h 9997"/>
              <a:gd name="connsiteX18" fmla="*/ 8083 w 10016"/>
              <a:gd name="connsiteY18" fmla="*/ 4176 h 9997"/>
              <a:gd name="connsiteX19" fmla="*/ 6945 w 10016"/>
              <a:gd name="connsiteY19" fmla="*/ 4564 h 9997"/>
              <a:gd name="connsiteX20" fmla="*/ 6238 w 10016"/>
              <a:gd name="connsiteY20" fmla="*/ 5609 h 9997"/>
              <a:gd name="connsiteX21" fmla="*/ 6013 w 10016"/>
              <a:gd name="connsiteY21" fmla="*/ 7102 h 9997"/>
              <a:gd name="connsiteX22" fmla="*/ 5287 w 10016"/>
              <a:gd name="connsiteY22" fmla="*/ 8177 h 9997"/>
              <a:gd name="connsiteX23" fmla="*/ 3675 w 10016"/>
              <a:gd name="connsiteY23" fmla="*/ 8964 h 9997"/>
              <a:gd name="connsiteX24" fmla="*/ 1434 w 10016"/>
              <a:gd name="connsiteY24" fmla="*/ 9185 h 9997"/>
              <a:gd name="connsiteX25" fmla="*/ 108 w 10016"/>
              <a:gd name="connsiteY25" fmla="*/ 8001 h 9997"/>
              <a:gd name="connsiteX26" fmla="*/ 162 w 10016"/>
              <a:gd name="connsiteY26" fmla="*/ 6409 h 9997"/>
              <a:gd name="connsiteX27" fmla="*/ 1003 w 10016"/>
              <a:gd name="connsiteY27" fmla="*/ 5304 h 9997"/>
              <a:gd name="connsiteX28" fmla="*/ 2230 w 10016"/>
              <a:gd name="connsiteY28" fmla="*/ 4894 h 9997"/>
              <a:gd name="connsiteX29" fmla="*/ 3272 w 10016"/>
              <a:gd name="connsiteY29" fmla="*/ 3261 h 9997"/>
              <a:gd name="connsiteX30" fmla="*/ 3411 w 10016"/>
              <a:gd name="connsiteY30" fmla="*/ 1131 h 9997"/>
              <a:gd name="connsiteX31" fmla="*/ 1486 w 10016"/>
              <a:gd name="connsiteY31" fmla="*/ 1102 h 9997"/>
              <a:gd name="connsiteX32" fmla="*/ 248 w 10016"/>
              <a:gd name="connsiteY32" fmla="*/ 1728 h 9997"/>
              <a:gd name="connsiteX0" fmla="*/ 155 w 10007"/>
              <a:gd name="connsiteY0" fmla="*/ 3728 h 9999"/>
              <a:gd name="connsiteX1" fmla="*/ 1159 w 10007"/>
              <a:gd name="connsiteY1" fmla="*/ 4684 h 9999"/>
              <a:gd name="connsiteX2" fmla="*/ 1662 w 10007"/>
              <a:gd name="connsiteY2" fmla="*/ 6565 h 9999"/>
              <a:gd name="connsiteX3" fmla="*/ 3161 w 10007"/>
              <a:gd name="connsiteY3" fmla="*/ 6482 h 9999"/>
              <a:gd name="connsiteX4" fmla="*/ 4689 w 10007"/>
              <a:gd name="connsiteY4" fmla="*/ 5026 h 9999"/>
              <a:gd name="connsiteX5" fmla="*/ 5232 w 10007"/>
              <a:gd name="connsiteY5" fmla="*/ 2863 h 9999"/>
              <a:gd name="connsiteX6" fmla="*/ 4096 w 10007"/>
              <a:gd name="connsiteY6" fmla="*/ 4225 h 9999"/>
              <a:gd name="connsiteX7" fmla="*/ 4364 w 10007"/>
              <a:gd name="connsiteY7" fmla="*/ 7997 h 9999"/>
              <a:gd name="connsiteX8" fmla="*/ 5278 w 10007"/>
              <a:gd name="connsiteY8" fmla="*/ 9958 h 9999"/>
              <a:gd name="connsiteX9" fmla="*/ 6046 w 10007"/>
              <a:gd name="connsiteY9" fmla="*/ 8226 h 9999"/>
              <a:gd name="connsiteX10" fmla="*/ 7322 w 10007"/>
              <a:gd name="connsiteY10" fmla="*/ 7033 h 9999"/>
              <a:gd name="connsiteX11" fmla="*/ 8736 w 10007"/>
              <a:gd name="connsiteY11" fmla="*/ 6317 h 9999"/>
              <a:gd name="connsiteX12" fmla="*/ 8992 w 10007"/>
              <a:gd name="connsiteY12" fmla="*/ 4932 h 9999"/>
              <a:gd name="connsiteX13" fmla="*/ 9282 w 10007"/>
              <a:gd name="connsiteY13" fmla="*/ 2434 h 9999"/>
              <a:gd name="connsiteX14" fmla="*/ 9972 w 10007"/>
              <a:gd name="connsiteY14" fmla="*/ 382 h 9999"/>
              <a:gd name="connsiteX15" fmla="*/ 9674 w 10007"/>
              <a:gd name="connsiteY15" fmla="*/ 26 h 9999"/>
              <a:gd name="connsiteX16" fmla="*/ 9060 w 10007"/>
              <a:gd name="connsiteY16" fmla="*/ 803 h 9999"/>
              <a:gd name="connsiteX17" fmla="*/ 8631 w 10007"/>
              <a:gd name="connsiteY17" fmla="*/ 3548 h 9999"/>
              <a:gd name="connsiteX18" fmla="*/ 8070 w 10007"/>
              <a:gd name="connsiteY18" fmla="*/ 4176 h 9999"/>
              <a:gd name="connsiteX19" fmla="*/ 6934 w 10007"/>
              <a:gd name="connsiteY19" fmla="*/ 4564 h 9999"/>
              <a:gd name="connsiteX20" fmla="*/ 6228 w 10007"/>
              <a:gd name="connsiteY20" fmla="*/ 5610 h 9999"/>
              <a:gd name="connsiteX21" fmla="*/ 6003 w 10007"/>
              <a:gd name="connsiteY21" fmla="*/ 7103 h 9999"/>
              <a:gd name="connsiteX22" fmla="*/ 5279 w 10007"/>
              <a:gd name="connsiteY22" fmla="*/ 8178 h 9999"/>
              <a:gd name="connsiteX23" fmla="*/ 3669 w 10007"/>
              <a:gd name="connsiteY23" fmla="*/ 8966 h 9999"/>
              <a:gd name="connsiteX24" fmla="*/ 1432 w 10007"/>
              <a:gd name="connsiteY24" fmla="*/ 9187 h 9999"/>
              <a:gd name="connsiteX25" fmla="*/ 108 w 10007"/>
              <a:gd name="connsiteY25" fmla="*/ 8002 h 9999"/>
              <a:gd name="connsiteX26" fmla="*/ 162 w 10007"/>
              <a:gd name="connsiteY26" fmla="*/ 6410 h 9999"/>
              <a:gd name="connsiteX27" fmla="*/ 1001 w 10007"/>
              <a:gd name="connsiteY27" fmla="*/ 5305 h 9999"/>
              <a:gd name="connsiteX28" fmla="*/ 2226 w 10007"/>
              <a:gd name="connsiteY28" fmla="*/ 4894 h 9999"/>
              <a:gd name="connsiteX29" fmla="*/ 3267 w 10007"/>
              <a:gd name="connsiteY29" fmla="*/ 3261 h 9999"/>
              <a:gd name="connsiteX30" fmla="*/ 3406 w 10007"/>
              <a:gd name="connsiteY30" fmla="*/ 1130 h 9999"/>
              <a:gd name="connsiteX31" fmla="*/ 1484 w 10007"/>
              <a:gd name="connsiteY31" fmla="*/ 1101 h 9999"/>
              <a:gd name="connsiteX32" fmla="*/ 248 w 10007"/>
              <a:gd name="connsiteY32" fmla="*/ 1728 h 9999"/>
              <a:gd name="connsiteX0" fmla="*/ 155 w 10002"/>
              <a:gd name="connsiteY0" fmla="*/ 3729 h 10001"/>
              <a:gd name="connsiteX1" fmla="*/ 1158 w 10002"/>
              <a:gd name="connsiteY1" fmla="*/ 4685 h 10001"/>
              <a:gd name="connsiteX2" fmla="*/ 1661 w 10002"/>
              <a:gd name="connsiteY2" fmla="*/ 6567 h 10001"/>
              <a:gd name="connsiteX3" fmla="*/ 3159 w 10002"/>
              <a:gd name="connsiteY3" fmla="*/ 6484 h 10001"/>
              <a:gd name="connsiteX4" fmla="*/ 4686 w 10002"/>
              <a:gd name="connsiteY4" fmla="*/ 5028 h 10001"/>
              <a:gd name="connsiteX5" fmla="*/ 5228 w 10002"/>
              <a:gd name="connsiteY5" fmla="*/ 2864 h 10001"/>
              <a:gd name="connsiteX6" fmla="*/ 4093 w 10002"/>
              <a:gd name="connsiteY6" fmla="*/ 4226 h 10001"/>
              <a:gd name="connsiteX7" fmla="*/ 4361 w 10002"/>
              <a:gd name="connsiteY7" fmla="*/ 7999 h 10001"/>
              <a:gd name="connsiteX8" fmla="*/ 5274 w 10002"/>
              <a:gd name="connsiteY8" fmla="*/ 9960 h 10001"/>
              <a:gd name="connsiteX9" fmla="*/ 6042 w 10002"/>
              <a:gd name="connsiteY9" fmla="*/ 8228 h 10001"/>
              <a:gd name="connsiteX10" fmla="*/ 7317 w 10002"/>
              <a:gd name="connsiteY10" fmla="*/ 7035 h 10001"/>
              <a:gd name="connsiteX11" fmla="*/ 8730 w 10002"/>
              <a:gd name="connsiteY11" fmla="*/ 6319 h 10001"/>
              <a:gd name="connsiteX12" fmla="*/ 8986 w 10002"/>
              <a:gd name="connsiteY12" fmla="*/ 4933 h 10001"/>
              <a:gd name="connsiteX13" fmla="*/ 9276 w 10002"/>
              <a:gd name="connsiteY13" fmla="*/ 2435 h 10001"/>
              <a:gd name="connsiteX14" fmla="*/ 9965 w 10002"/>
              <a:gd name="connsiteY14" fmla="*/ 383 h 10001"/>
              <a:gd name="connsiteX15" fmla="*/ 9667 w 10002"/>
              <a:gd name="connsiteY15" fmla="*/ 27 h 10001"/>
              <a:gd name="connsiteX16" fmla="*/ 8930 w 10002"/>
              <a:gd name="connsiteY16" fmla="*/ 844 h 10001"/>
              <a:gd name="connsiteX17" fmla="*/ 8625 w 10002"/>
              <a:gd name="connsiteY17" fmla="*/ 3549 h 10001"/>
              <a:gd name="connsiteX18" fmla="*/ 8064 w 10002"/>
              <a:gd name="connsiteY18" fmla="*/ 4177 h 10001"/>
              <a:gd name="connsiteX19" fmla="*/ 6929 w 10002"/>
              <a:gd name="connsiteY19" fmla="*/ 4565 h 10001"/>
              <a:gd name="connsiteX20" fmla="*/ 6224 w 10002"/>
              <a:gd name="connsiteY20" fmla="*/ 5612 h 10001"/>
              <a:gd name="connsiteX21" fmla="*/ 5999 w 10002"/>
              <a:gd name="connsiteY21" fmla="*/ 7105 h 10001"/>
              <a:gd name="connsiteX22" fmla="*/ 5275 w 10002"/>
              <a:gd name="connsiteY22" fmla="*/ 8180 h 10001"/>
              <a:gd name="connsiteX23" fmla="*/ 3666 w 10002"/>
              <a:gd name="connsiteY23" fmla="*/ 8968 h 10001"/>
              <a:gd name="connsiteX24" fmla="*/ 1431 w 10002"/>
              <a:gd name="connsiteY24" fmla="*/ 9189 h 10001"/>
              <a:gd name="connsiteX25" fmla="*/ 108 w 10002"/>
              <a:gd name="connsiteY25" fmla="*/ 8004 h 10001"/>
              <a:gd name="connsiteX26" fmla="*/ 162 w 10002"/>
              <a:gd name="connsiteY26" fmla="*/ 6412 h 10001"/>
              <a:gd name="connsiteX27" fmla="*/ 1000 w 10002"/>
              <a:gd name="connsiteY27" fmla="*/ 5307 h 10001"/>
              <a:gd name="connsiteX28" fmla="*/ 2224 w 10002"/>
              <a:gd name="connsiteY28" fmla="*/ 4895 h 10001"/>
              <a:gd name="connsiteX29" fmla="*/ 3265 w 10002"/>
              <a:gd name="connsiteY29" fmla="*/ 3262 h 10001"/>
              <a:gd name="connsiteX30" fmla="*/ 3404 w 10002"/>
              <a:gd name="connsiteY30" fmla="*/ 1131 h 10001"/>
              <a:gd name="connsiteX31" fmla="*/ 1483 w 10002"/>
              <a:gd name="connsiteY31" fmla="*/ 1102 h 10001"/>
              <a:gd name="connsiteX32" fmla="*/ 248 w 10002"/>
              <a:gd name="connsiteY32" fmla="*/ 1729 h 10001"/>
              <a:gd name="connsiteX0" fmla="*/ 155 w 10002"/>
              <a:gd name="connsiteY0" fmla="*/ 3729 h 10001"/>
              <a:gd name="connsiteX1" fmla="*/ 1158 w 10002"/>
              <a:gd name="connsiteY1" fmla="*/ 4685 h 10001"/>
              <a:gd name="connsiteX2" fmla="*/ 1661 w 10002"/>
              <a:gd name="connsiteY2" fmla="*/ 6567 h 10001"/>
              <a:gd name="connsiteX3" fmla="*/ 3159 w 10002"/>
              <a:gd name="connsiteY3" fmla="*/ 6484 h 10001"/>
              <a:gd name="connsiteX4" fmla="*/ 4686 w 10002"/>
              <a:gd name="connsiteY4" fmla="*/ 5028 h 10001"/>
              <a:gd name="connsiteX5" fmla="*/ 5228 w 10002"/>
              <a:gd name="connsiteY5" fmla="*/ 2864 h 10001"/>
              <a:gd name="connsiteX6" fmla="*/ 4093 w 10002"/>
              <a:gd name="connsiteY6" fmla="*/ 4226 h 10001"/>
              <a:gd name="connsiteX7" fmla="*/ 4361 w 10002"/>
              <a:gd name="connsiteY7" fmla="*/ 7999 h 10001"/>
              <a:gd name="connsiteX8" fmla="*/ 5274 w 10002"/>
              <a:gd name="connsiteY8" fmla="*/ 9960 h 10001"/>
              <a:gd name="connsiteX9" fmla="*/ 6042 w 10002"/>
              <a:gd name="connsiteY9" fmla="*/ 8228 h 10001"/>
              <a:gd name="connsiteX10" fmla="*/ 7317 w 10002"/>
              <a:gd name="connsiteY10" fmla="*/ 7035 h 10001"/>
              <a:gd name="connsiteX11" fmla="*/ 8730 w 10002"/>
              <a:gd name="connsiteY11" fmla="*/ 6319 h 10001"/>
              <a:gd name="connsiteX12" fmla="*/ 8986 w 10002"/>
              <a:gd name="connsiteY12" fmla="*/ 4933 h 10001"/>
              <a:gd name="connsiteX13" fmla="*/ 9276 w 10002"/>
              <a:gd name="connsiteY13" fmla="*/ 2435 h 10001"/>
              <a:gd name="connsiteX14" fmla="*/ 9965 w 10002"/>
              <a:gd name="connsiteY14" fmla="*/ 383 h 10001"/>
              <a:gd name="connsiteX15" fmla="*/ 9667 w 10002"/>
              <a:gd name="connsiteY15" fmla="*/ 27 h 10001"/>
              <a:gd name="connsiteX16" fmla="*/ 8930 w 10002"/>
              <a:gd name="connsiteY16" fmla="*/ 844 h 10001"/>
              <a:gd name="connsiteX17" fmla="*/ 8644 w 10002"/>
              <a:gd name="connsiteY17" fmla="*/ 3051 h 10001"/>
              <a:gd name="connsiteX18" fmla="*/ 8064 w 10002"/>
              <a:gd name="connsiteY18" fmla="*/ 4177 h 10001"/>
              <a:gd name="connsiteX19" fmla="*/ 6929 w 10002"/>
              <a:gd name="connsiteY19" fmla="*/ 4565 h 10001"/>
              <a:gd name="connsiteX20" fmla="*/ 6224 w 10002"/>
              <a:gd name="connsiteY20" fmla="*/ 5612 h 10001"/>
              <a:gd name="connsiteX21" fmla="*/ 5999 w 10002"/>
              <a:gd name="connsiteY21" fmla="*/ 7105 h 10001"/>
              <a:gd name="connsiteX22" fmla="*/ 5275 w 10002"/>
              <a:gd name="connsiteY22" fmla="*/ 8180 h 10001"/>
              <a:gd name="connsiteX23" fmla="*/ 3666 w 10002"/>
              <a:gd name="connsiteY23" fmla="*/ 8968 h 10001"/>
              <a:gd name="connsiteX24" fmla="*/ 1431 w 10002"/>
              <a:gd name="connsiteY24" fmla="*/ 9189 h 10001"/>
              <a:gd name="connsiteX25" fmla="*/ 108 w 10002"/>
              <a:gd name="connsiteY25" fmla="*/ 8004 h 10001"/>
              <a:gd name="connsiteX26" fmla="*/ 162 w 10002"/>
              <a:gd name="connsiteY26" fmla="*/ 6412 h 10001"/>
              <a:gd name="connsiteX27" fmla="*/ 1000 w 10002"/>
              <a:gd name="connsiteY27" fmla="*/ 5307 h 10001"/>
              <a:gd name="connsiteX28" fmla="*/ 2224 w 10002"/>
              <a:gd name="connsiteY28" fmla="*/ 4895 h 10001"/>
              <a:gd name="connsiteX29" fmla="*/ 3265 w 10002"/>
              <a:gd name="connsiteY29" fmla="*/ 3262 h 10001"/>
              <a:gd name="connsiteX30" fmla="*/ 3404 w 10002"/>
              <a:gd name="connsiteY30" fmla="*/ 1131 h 10001"/>
              <a:gd name="connsiteX31" fmla="*/ 1483 w 10002"/>
              <a:gd name="connsiteY31" fmla="*/ 1102 h 10001"/>
              <a:gd name="connsiteX32" fmla="*/ 248 w 10002"/>
              <a:gd name="connsiteY32" fmla="*/ 1729 h 10001"/>
              <a:gd name="connsiteX0" fmla="*/ 155 w 10002"/>
              <a:gd name="connsiteY0" fmla="*/ 3729 h 10001"/>
              <a:gd name="connsiteX1" fmla="*/ 1158 w 10002"/>
              <a:gd name="connsiteY1" fmla="*/ 4685 h 10001"/>
              <a:gd name="connsiteX2" fmla="*/ 1661 w 10002"/>
              <a:gd name="connsiteY2" fmla="*/ 6567 h 10001"/>
              <a:gd name="connsiteX3" fmla="*/ 3159 w 10002"/>
              <a:gd name="connsiteY3" fmla="*/ 6484 h 10001"/>
              <a:gd name="connsiteX4" fmla="*/ 4686 w 10002"/>
              <a:gd name="connsiteY4" fmla="*/ 5028 h 10001"/>
              <a:gd name="connsiteX5" fmla="*/ 5228 w 10002"/>
              <a:gd name="connsiteY5" fmla="*/ 2864 h 10001"/>
              <a:gd name="connsiteX6" fmla="*/ 4093 w 10002"/>
              <a:gd name="connsiteY6" fmla="*/ 4226 h 10001"/>
              <a:gd name="connsiteX7" fmla="*/ 4361 w 10002"/>
              <a:gd name="connsiteY7" fmla="*/ 7999 h 10001"/>
              <a:gd name="connsiteX8" fmla="*/ 5274 w 10002"/>
              <a:gd name="connsiteY8" fmla="*/ 9960 h 10001"/>
              <a:gd name="connsiteX9" fmla="*/ 6042 w 10002"/>
              <a:gd name="connsiteY9" fmla="*/ 8228 h 10001"/>
              <a:gd name="connsiteX10" fmla="*/ 7317 w 10002"/>
              <a:gd name="connsiteY10" fmla="*/ 7035 h 10001"/>
              <a:gd name="connsiteX11" fmla="*/ 8730 w 10002"/>
              <a:gd name="connsiteY11" fmla="*/ 6319 h 10001"/>
              <a:gd name="connsiteX12" fmla="*/ 8986 w 10002"/>
              <a:gd name="connsiteY12" fmla="*/ 4933 h 10001"/>
              <a:gd name="connsiteX13" fmla="*/ 9276 w 10002"/>
              <a:gd name="connsiteY13" fmla="*/ 2435 h 10001"/>
              <a:gd name="connsiteX14" fmla="*/ 9965 w 10002"/>
              <a:gd name="connsiteY14" fmla="*/ 383 h 10001"/>
              <a:gd name="connsiteX15" fmla="*/ 9667 w 10002"/>
              <a:gd name="connsiteY15" fmla="*/ 27 h 10001"/>
              <a:gd name="connsiteX16" fmla="*/ 8930 w 10002"/>
              <a:gd name="connsiteY16" fmla="*/ 844 h 10001"/>
              <a:gd name="connsiteX17" fmla="*/ 8644 w 10002"/>
              <a:gd name="connsiteY17" fmla="*/ 3051 h 10001"/>
              <a:gd name="connsiteX18" fmla="*/ 8064 w 10002"/>
              <a:gd name="connsiteY18" fmla="*/ 4177 h 10001"/>
              <a:gd name="connsiteX19" fmla="*/ 6929 w 10002"/>
              <a:gd name="connsiteY19" fmla="*/ 4565 h 10001"/>
              <a:gd name="connsiteX20" fmla="*/ 6224 w 10002"/>
              <a:gd name="connsiteY20" fmla="*/ 5612 h 10001"/>
              <a:gd name="connsiteX21" fmla="*/ 5999 w 10002"/>
              <a:gd name="connsiteY21" fmla="*/ 7105 h 10001"/>
              <a:gd name="connsiteX22" fmla="*/ 5275 w 10002"/>
              <a:gd name="connsiteY22" fmla="*/ 8180 h 10001"/>
              <a:gd name="connsiteX23" fmla="*/ 3666 w 10002"/>
              <a:gd name="connsiteY23" fmla="*/ 8968 h 10001"/>
              <a:gd name="connsiteX24" fmla="*/ 1431 w 10002"/>
              <a:gd name="connsiteY24" fmla="*/ 9189 h 10001"/>
              <a:gd name="connsiteX25" fmla="*/ 108 w 10002"/>
              <a:gd name="connsiteY25" fmla="*/ 8004 h 10001"/>
              <a:gd name="connsiteX26" fmla="*/ 162 w 10002"/>
              <a:gd name="connsiteY26" fmla="*/ 6412 h 10001"/>
              <a:gd name="connsiteX27" fmla="*/ 1000 w 10002"/>
              <a:gd name="connsiteY27" fmla="*/ 5307 h 10001"/>
              <a:gd name="connsiteX28" fmla="*/ 2224 w 10002"/>
              <a:gd name="connsiteY28" fmla="*/ 4895 h 10001"/>
              <a:gd name="connsiteX29" fmla="*/ 3265 w 10002"/>
              <a:gd name="connsiteY29" fmla="*/ 3262 h 10001"/>
              <a:gd name="connsiteX30" fmla="*/ 3404 w 10002"/>
              <a:gd name="connsiteY30" fmla="*/ 1131 h 10001"/>
              <a:gd name="connsiteX31" fmla="*/ 1483 w 10002"/>
              <a:gd name="connsiteY31" fmla="*/ 1102 h 10001"/>
              <a:gd name="connsiteX32" fmla="*/ 248 w 10002"/>
              <a:gd name="connsiteY32" fmla="*/ 1729 h 10001"/>
              <a:gd name="connsiteX0" fmla="*/ 155 w 10002"/>
              <a:gd name="connsiteY0" fmla="*/ 3729 h 10001"/>
              <a:gd name="connsiteX1" fmla="*/ 1158 w 10002"/>
              <a:gd name="connsiteY1" fmla="*/ 4685 h 10001"/>
              <a:gd name="connsiteX2" fmla="*/ 1661 w 10002"/>
              <a:gd name="connsiteY2" fmla="*/ 6567 h 10001"/>
              <a:gd name="connsiteX3" fmla="*/ 3159 w 10002"/>
              <a:gd name="connsiteY3" fmla="*/ 6484 h 10001"/>
              <a:gd name="connsiteX4" fmla="*/ 4686 w 10002"/>
              <a:gd name="connsiteY4" fmla="*/ 5028 h 10001"/>
              <a:gd name="connsiteX5" fmla="*/ 5228 w 10002"/>
              <a:gd name="connsiteY5" fmla="*/ 2864 h 10001"/>
              <a:gd name="connsiteX6" fmla="*/ 4093 w 10002"/>
              <a:gd name="connsiteY6" fmla="*/ 4226 h 10001"/>
              <a:gd name="connsiteX7" fmla="*/ 4361 w 10002"/>
              <a:gd name="connsiteY7" fmla="*/ 7999 h 10001"/>
              <a:gd name="connsiteX8" fmla="*/ 5274 w 10002"/>
              <a:gd name="connsiteY8" fmla="*/ 9960 h 10001"/>
              <a:gd name="connsiteX9" fmla="*/ 6042 w 10002"/>
              <a:gd name="connsiteY9" fmla="*/ 8228 h 10001"/>
              <a:gd name="connsiteX10" fmla="*/ 7317 w 10002"/>
              <a:gd name="connsiteY10" fmla="*/ 7035 h 10001"/>
              <a:gd name="connsiteX11" fmla="*/ 8730 w 10002"/>
              <a:gd name="connsiteY11" fmla="*/ 6319 h 10001"/>
              <a:gd name="connsiteX12" fmla="*/ 8986 w 10002"/>
              <a:gd name="connsiteY12" fmla="*/ 4933 h 10001"/>
              <a:gd name="connsiteX13" fmla="*/ 9276 w 10002"/>
              <a:gd name="connsiteY13" fmla="*/ 2435 h 10001"/>
              <a:gd name="connsiteX14" fmla="*/ 9965 w 10002"/>
              <a:gd name="connsiteY14" fmla="*/ 383 h 10001"/>
              <a:gd name="connsiteX15" fmla="*/ 9667 w 10002"/>
              <a:gd name="connsiteY15" fmla="*/ 27 h 10001"/>
              <a:gd name="connsiteX16" fmla="*/ 8930 w 10002"/>
              <a:gd name="connsiteY16" fmla="*/ 844 h 10001"/>
              <a:gd name="connsiteX17" fmla="*/ 8644 w 10002"/>
              <a:gd name="connsiteY17" fmla="*/ 3051 h 10001"/>
              <a:gd name="connsiteX18" fmla="*/ 8064 w 10002"/>
              <a:gd name="connsiteY18" fmla="*/ 4177 h 10001"/>
              <a:gd name="connsiteX19" fmla="*/ 6929 w 10002"/>
              <a:gd name="connsiteY19" fmla="*/ 4565 h 10001"/>
              <a:gd name="connsiteX20" fmla="*/ 6224 w 10002"/>
              <a:gd name="connsiteY20" fmla="*/ 5612 h 10001"/>
              <a:gd name="connsiteX21" fmla="*/ 5999 w 10002"/>
              <a:gd name="connsiteY21" fmla="*/ 7105 h 10001"/>
              <a:gd name="connsiteX22" fmla="*/ 5275 w 10002"/>
              <a:gd name="connsiteY22" fmla="*/ 8180 h 10001"/>
              <a:gd name="connsiteX23" fmla="*/ 3666 w 10002"/>
              <a:gd name="connsiteY23" fmla="*/ 8968 h 10001"/>
              <a:gd name="connsiteX24" fmla="*/ 1431 w 10002"/>
              <a:gd name="connsiteY24" fmla="*/ 9189 h 10001"/>
              <a:gd name="connsiteX25" fmla="*/ 108 w 10002"/>
              <a:gd name="connsiteY25" fmla="*/ 8004 h 10001"/>
              <a:gd name="connsiteX26" fmla="*/ 162 w 10002"/>
              <a:gd name="connsiteY26" fmla="*/ 6412 h 10001"/>
              <a:gd name="connsiteX27" fmla="*/ 1000 w 10002"/>
              <a:gd name="connsiteY27" fmla="*/ 5307 h 10001"/>
              <a:gd name="connsiteX28" fmla="*/ 2224 w 10002"/>
              <a:gd name="connsiteY28" fmla="*/ 4895 h 10001"/>
              <a:gd name="connsiteX29" fmla="*/ 3265 w 10002"/>
              <a:gd name="connsiteY29" fmla="*/ 3262 h 10001"/>
              <a:gd name="connsiteX30" fmla="*/ 3404 w 10002"/>
              <a:gd name="connsiteY30" fmla="*/ 1131 h 10001"/>
              <a:gd name="connsiteX31" fmla="*/ 1483 w 10002"/>
              <a:gd name="connsiteY31" fmla="*/ 1102 h 10001"/>
              <a:gd name="connsiteX32" fmla="*/ 248 w 10002"/>
              <a:gd name="connsiteY32" fmla="*/ 1729 h 10001"/>
              <a:gd name="connsiteX0" fmla="*/ 155 w 10002"/>
              <a:gd name="connsiteY0" fmla="*/ 3729 h 10001"/>
              <a:gd name="connsiteX1" fmla="*/ 1158 w 10002"/>
              <a:gd name="connsiteY1" fmla="*/ 4685 h 10001"/>
              <a:gd name="connsiteX2" fmla="*/ 1661 w 10002"/>
              <a:gd name="connsiteY2" fmla="*/ 6567 h 10001"/>
              <a:gd name="connsiteX3" fmla="*/ 3159 w 10002"/>
              <a:gd name="connsiteY3" fmla="*/ 6484 h 10001"/>
              <a:gd name="connsiteX4" fmla="*/ 4686 w 10002"/>
              <a:gd name="connsiteY4" fmla="*/ 5028 h 10001"/>
              <a:gd name="connsiteX5" fmla="*/ 5228 w 10002"/>
              <a:gd name="connsiteY5" fmla="*/ 2864 h 10001"/>
              <a:gd name="connsiteX6" fmla="*/ 4093 w 10002"/>
              <a:gd name="connsiteY6" fmla="*/ 4226 h 10001"/>
              <a:gd name="connsiteX7" fmla="*/ 4361 w 10002"/>
              <a:gd name="connsiteY7" fmla="*/ 7999 h 10001"/>
              <a:gd name="connsiteX8" fmla="*/ 5274 w 10002"/>
              <a:gd name="connsiteY8" fmla="*/ 9960 h 10001"/>
              <a:gd name="connsiteX9" fmla="*/ 6042 w 10002"/>
              <a:gd name="connsiteY9" fmla="*/ 8228 h 10001"/>
              <a:gd name="connsiteX10" fmla="*/ 7317 w 10002"/>
              <a:gd name="connsiteY10" fmla="*/ 7035 h 10001"/>
              <a:gd name="connsiteX11" fmla="*/ 8730 w 10002"/>
              <a:gd name="connsiteY11" fmla="*/ 6319 h 10001"/>
              <a:gd name="connsiteX12" fmla="*/ 8986 w 10002"/>
              <a:gd name="connsiteY12" fmla="*/ 4933 h 10001"/>
              <a:gd name="connsiteX13" fmla="*/ 9276 w 10002"/>
              <a:gd name="connsiteY13" fmla="*/ 2435 h 10001"/>
              <a:gd name="connsiteX14" fmla="*/ 9965 w 10002"/>
              <a:gd name="connsiteY14" fmla="*/ 383 h 10001"/>
              <a:gd name="connsiteX15" fmla="*/ 9667 w 10002"/>
              <a:gd name="connsiteY15" fmla="*/ 27 h 10001"/>
              <a:gd name="connsiteX16" fmla="*/ 8930 w 10002"/>
              <a:gd name="connsiteY16" fmla="*/ 844 h 10001"/>
              <a:gd name="connsiteX17" fmla="*/ 8644 w 10002"/>
              <a:gd name="connsiteY17" fmla="*/ 3051 h 10001"/>
              <a:gd name="connsiteX18" fmla="*/ 8064 w 10002"/>
              <a:gd name="connsiteY18" fmla="*/ 4177 h 10001"/>
              <a:gd name="connsiteX19" fmla="*/ 6929 w 10002"/>
              <a:gd name="connsiteY19" fmla="*/ 4565 h 10001"/>
              <a:gd name="connsiteX20" fmla="*/ 6224 w 10002"/>
              <a:gd name="connsiteY20" fmla="*/ 5612 h 10001"/>
              <a:gd name="connsiteX21" fmla="*/ 5999 w 10002"/>
              <a:gd name="connsiteY21" fmla="*/ 7105 h 10001"/>
              <a:gd name="connsiteX22" fmla="*/ 5275 w 10002"/>
              <a:gd name="connsiteY22" fmla="*/ 8180 h 10001"/>
              <a:gd name="connsiteX23" fmla="*/ 3666 w 10002"/>
              <a:gd name="connsiteY23" fmla="*/ 8968 h 10001"/>
              <a:gd name="connsiteX24" fmla="*/ 1431 w 10002"/>
              <a:gd name="connsiteY24" fmla="*/ 9189 h 10001"/>
              <a:gd name="connsiteX25" fmla="*/ 108 w 10002"/>
              <a:gd name="connsiteY25" fmla="*/ 8004 h 10001"/>
              <a:gd name="connsiteX26" fmla="*/ 162 w 10002"/>
              <a:gd name="connsiteY26" fmla="*/ 6412 h 10001"/>
              <a:gd name="connsiteX27" fmla="*/ 1000 w 10002"/>
              <a:gd name="connsiteY27" fmla="*/ 5307 h 10001"/>
              <a:gd name="connsiteX28" fmla="*/ 2224 w 10002"/>
              <a:gd name="connsiteY28" fmla="*/ 4895 h 10001"/>
              <a:gd name="connsiteX29" fmla="*/ 3265 w 10002"/>
              <a:gd name="connsiteY29" fmla="*/ 3262 h 10001"/>
              <a:gd name="connsiteX30" fmla="*/ 3404 w 10002"/>
              <a:gd name="connsiteY30" fmla="*/ 1131 h 10001"/>
              <a:gd name="connsiteX31" fmla="*/ 1483 w 10002"/>
              <a:gd name="connsiteY31" fmla="*/ 1102 h 10001"/>
              <a:gd name="connsiteX32" fmla="*/ 248 w 10002"/>
              <a:gd name="connsiteY32" fmla="*/ 1729 h 10001"/>
              <a:gd name="connsiteX0" fmla="*/ 155 w 10002"/>
              <a:gd name="connsiteY0" fmla="*/ 3729 h 10001"/>
              <a:gd name="connsiteX1" fmla="*/ 1158 w 10002"/>
              <a:gd name="connsiteY1" fmla="*/ 4685 h 10001"/>
              <a:gd name="connsiteX2" fmla="*/ 1661 w 10002"/>
              <a:gd name="connsiteY2" fmla="*/ 6567 h 10001"/>
              <a:gd name="connsiteX3" fmla="*/ 3159 w 10002"/>
              <a:gd name="connsiteY3" fmla="*/ 6484 h 10001"/>
              <a:gd name="connsiteX4" fmla="*/ 4686 w 10002"/>
              <a:gd name="connsiteY4" fmla="*/ 5028 h 10001"/>
              <a:gd name="connsiteX5" fmla="*/ 5228 w 10002"/>
              <a:gd name="connsiteY5" fmla="*/ 2864 h 10001"/>
              <a:gd name="connsiteX6" fmla="*/ 4093 w 10002"/>
              <a:gd name="connsiteY6" fmla="*/ 4226 h 10001"/>
              <a:gd name="connsiteX7" fmla="*/ 4361 w 10002"/>
              <a:gd name="connsiteY7" fmla="*/ 7999 h 10001"/>
              <a:gd name="connsiteX8" fmla="*/ 5274 w 10002"/>
              <a:gd name="connsiteY8" fmla="*/ 9960 h 10001"/>
              <a:gd name="connsiteX9" fmla="*/ 6042 w 10002"/>
              <a:gd name="connsiteY9" fmla="*/ 8228 h 10001"/>
              <a:gd name="connsiteX10" fmla="*/ 7317 w 10002"/>
              <a:gd name="connsiteY10" fmla="*/ 7035 h 10001"/>
              <a:gd name="connsiteX11" fmla="*/ 8730 w 10002"/>
              <a:gd name="connsiteY11" fmla="*/ 6319 h 10001"/>
              <a:gd name="connsiteX12" fmla="*/ 8986 w 10002"/>
              <a:gd name="connsiteY12" fmla="*/ 4933 h 10001"/>
              <a:gd name="connsiteX13" fmla="*/ 9276 w 10002"/>
              <a:gd name="connsiteY13" fmla="*/ 2435 h 10001"/>
              <a:gd name="connsiteX14" fmla="*/ 9965 w 10002"/>
              <a:gd name="connsiteY14" fmla="*/ 383 h 10001"/>
              <a:gd name="connsiteX15" fmla="*/ 9667 w 10002"/>
              <a:gd name="connsiteY15" fmla="*/ 27 h 10001"/>
              <a:gd name="connsiteX16" fmla="*/ 8930 w 10002"/>
              <a:gd name="connsiteY16" fmla="*/ 844 h 10001"/>
              <a:gd name="connsiteX17" fmla="*/ 8644 w 10002"/>
              <a:gd name="connsiteY17" fmla="*/ 3051 h 10001"/>
              <a:gd name="connsiteX18" fmla="*/ 8064 w 10002"/>
              <a:gd name="connsiteY18" fmla="*/ 4177 h 10001"/>
              <a:gd name="connsiteX19" fmla="*/ 6929 w 10002"/>
              <a:gd name="connsiteY19" fmla="*/ 4565 h 10001"/>
              <a:gd name="connsiteX20" fmla="*/ 6224 w 10002"/>
              <a:gd name="connsiteY20" fmla="*/ 5612 h 10001"/>
              <a:gd name="connsiteX21" fmla="*/ 5999 w 10002"/>
              <a:gd name="connsiteY21" fmla="*/ 7105 h 10001"/>
              <a:gd name="connsiteX22" fmla="*/ 5275 w 10002"/>
              <a:gd name="connsiteY22" fmla="*/ 8180 h 10001"/>
              <a:gd name="connsiteX23" fmla="*/ 3666 w 10002"/>
              <a:gd name="connsiteY23" fmla="*/ 8968 h 10001"/>
              <a:gd name="connsiteX24" fmla="*/ 1431 w 10002"/>
              <a:gd name="connsiteY24" fmla="*/ 9189 h 10001"/>
              <a:gd name="connsiteX25" fmla="*/ 108 w 10002"/>
              <a:gd name="connsiteY25" fmla="*/ 8004 h 10001"/>
              <a:gd name="connsiteX26" fmla="*/ 162 w 10002"/>
              <a:gd name="connsiteY26" fmla="*/ 6412 h 10001"/>
              <a:gd name="connsiteX27" fmla="*/ 1000 w 10002"/>
              <a:gd name="connsiteY27" fmla="*/ 5307 h 10001"/>
              <a:gd name="connsiteX28" fmla="*/ 2224 w 10002"/>
              <a:gd name="connsiteY28" fmla="*/ 4895 h 10001"/>
              <a:gd name="connsiteX29" fmla="*/ 3265 w 10002"/>
              <a:gd name="connsiteY29" fmla="*/ 3262 h 10001"/>
              <a:gd name="connsiteX30" fmla="*/ 3404 w 10002"/>
              <a:gd name="connsiteY30" fmla="*/ 1131 h 10001"/>
              <a:gd name="connsiteX31" fmla="*/ 1483 w 10002"/>
              <a:gd name="connsiteY31" fmla="*/ 1102 h 10001"/>
              <a:gd name="connsiteX32" fmla="*/ 248 w 10002"/>
              <a:gd name="connsiteY32" fmla="*/ 1729 h 10001"/>
              <a:gd name="connsiteX0" fmla="*/ 155 w 10002"/>
              <a:gd name="connsiteY0" fmla="*/ 3729 h 10001"/>
              <a:gd name="connsiteX1" fmla="*/ 1158 w 10002"/>
              <a:gd name="connsiteY1" fmla="*/ 4685 h 10001"/>
              <a:gd name="connsiteX2" fmla="*/ 1661 w 10002"/>
              <a:gd name="connsiteY2" fmla="*/ 6567 h 10001"/>
              <a:gd name="connsiteX3" fmla="*/ 3159 w 10002"/>
              <a:gd name="connsiteY3" fmla="*/ 6484 h 10001"/>
              <a:gd name="connsiteX4" fmla="*/ 4686 w 10002"/>
              <a:gd name="connsiteY4" fmla="*/ 5028 h 10001"/>
              <a:gd name="connsiteX5" fmla="*/ 5228 w 10002"/>
              <a:gd name="connsiteY5" fmla="*/ 2864 h 10001"/>
              <a:gd name="connsiteX6" fmla="*/ 4093 w 10002"/>
              <a:gd name="connsiteY6" fmla="*/ 4226 h 10001"/>
              <a:gd name="connsiteX7" fmla="*/ 4361 w 10002"/>
              <a:gd name="connsiteY7" fmla="*/ 7999 h 10001"/>
              <a:gd name="connsiteX8" fmla="*/ 5274 w 10002"/>
              <a:gd name="connsiteY8" fmla="*/ 9960 h 10001"/>
              <a:gd name="connsiteX9" fmla="*/ 6042 w 10002"/>
              <a:gd name="connsiteY9" fmla="*/ 8228 h 10001"/>
              <a:gd name="connsiteX10" fmla="*/ 7317 w 10002"/>
              <a:gd name="connsiteY10" fmla="*/ 7035 h 10001"/>
              <a:gd name="connsiteX11" fmla="*/ 8730 w 10002"/>
              <a:gd name="connsiteY11" fmla="*/ 6319 h 10001"/>
              <a:gd name="connsiteX12" fmla="*/ 8986 w 10002"/>
              <a:gd name="connsiteY12" fmla="*/ 4933 h 10001"/>
              <a:gd name="connsiteX13" fmla="*/ 9276 w 10002"/>
              <a:gd name="connsiteY13" fmla="*/ 2435 h 10001"/>
              <a:gd name="connsiteX14" fmla="*/ 9965 w 10002"/>
              <a:gd name="connsiteY14" fmla="*/ 383 h 10001"/>
              <a:gd name="connsiteX15" fmla="*/ 9667 w 10002"/>
              <a:gd name="connsiteY15" fmla="*/ 27 h 10001"/>
              <a:gd name="connsiteX16" fmla="*/ 8930 w 10002"/>
              <a:gd name="connsiteY16" fmla="*/ 844 h 10001"/>
              <a:gd name="connsiteX17" fmla="*/ 8644 w 10002"/>
              <a:gd name="connsiteY17" fmla="*/ 3051 h 10001"/>
              <a:gd name="connsiteX18" fmla="*/ 8064 w 10002"/>
              <a:gd name="connsiteY18" fmla="*/ 4177 h 10001"/>
              <a:gd name="connsiteX19" fmla="*/ 6929 w 10002"/>
              <a:gd name="connsiteY19" fmla="*/ 4565 h 10001"/>
              <a:gd name="connsiteX20" fmla="*/ 6224 w 10002"/>
              <a:gd name="connsiteY20" fmla="*/ 5612 h 10001"/>
              <a:gd name="connsiteX21" fmla="*/ 5999 w 10002"/>
              <a:gd name="connsiteY21" fmla="*/ 7105 h 10001"/>
              <a:gd name="connsiteX22" fmla="*/ 5275 w 10002"/>
              <a:gd name="connsiteY22" fmla="*/ 8180 h 10001"/>
              <a:gd name="connsiteX23" fmla="*/ 3666 w 10002"/>
              <a:gd name="connsiteY23" fmla="*/ 8968 h 10001"/>
              <a:gd name="connsiteX24" fmla="*/ 1431 w 10002"/>
              <a:gd name="connsiteY24" fmla="*/ 9189 h 10001"/>
              <a:gd name="connsiteX25" fmla="*/ 108 w 10002"/>
              <a:gd name="connsiteY25" fmla="*/ 8004 h 10001"/>
              <a:gd name="connsiteX26" fmla="*/ 162 w 10002"/>
              <a:gd name="connsiteY26" fmla="*/ 6412 h 10001"/>
              <a:gd name="connsiteX27" fmla="*/ 1000 w 10002"/>
              <a:gd name="connsiteY27" fmla="*/ 5307 h 10001"/>
              <a:gd name="connsiteX28" fmla="*/ 2224 w 10002"/>
              <a:gd name="connsiteY28" fmla="*/ 4895 h 10001"/>
              <a:gd name="connsiteX29" fmla="*/ 3265 w 10002"/>
              <a:gd name="connsiteY29" fmla="*/ 3262 h 10001"/>
              <a:gd name="connsiteX30" fmla="*/ 3404 w 10002"/>
              <a:gd name="connsiteY30" fmla="*/ 1131 h 10001"/>
              <a:gd name="connsiteX31" fmla="*/ 1483 w 10002"/>
              <a:gd name="connsiteY31" fmla="*/ 1102 h 10001"/>
              <a:gd name="connsiteX32" fmla="*/ 248 w 10002"/>
              <a:gd name="connsiteY32" fmla="*/ 1729 h 10001"/>
              <a:gd name="connsiteX0" fmla="*/ 155 w 10002"/>
              <a:gd name="connsiteY0" fmla="*/ 3729 h 10001"/>
              <a:gd name="connsiteX1" fmla="*/ 1158 w 10002"/>
              <a:gd name="connsiteY1" fmla="*/ 4685 h 10001"/>
              <a:gd name="connsiteX2" fmla="*/ 1661 w 10002"/>
              <a:gd name="connsiteY2" fmla="*/ 6567 h 10001"/>
              <a:gd name="connsiteX3" fmla="*/ 3159 w 10002"/>
              <a:gd name="connsiteY3" fmla="*/ 6484 h 10001"/>
              <a:gd name="connsiteX4" fmla="*/ 4686 w 10002"/>
              <a:gd name="connsiteY4" fmla="*/ 5028 h 10001"/>
              <a:gd name="connsiteX5" fmla="*/ 5228 w 10002"/>
              <a:gd name="connsiteY5" fmla="*/ 2864 h 10001"/>
              <a:gd name="connsiteX6" fmla="*/ 4093 w 10002"/>
              <a:gd name="connsiteY6" fmla="*/ 4226 h 10001"/>
              <a:gd name="connsiteX7" fmla="*/ 4361 w 10002"/>
              <a:gd name="connsiteY7" fmla="*/ 7999 h 10001"/>
              <a:gd name="connsiteX8" fmla="*/ 5274 w 10002"/>
              <a:gd name="connsiteY8" fmla="*/ 9960 h 10001"/>
              <a:gd name="connsiteX9" fmla="*/ 6042 w 10002"/>
              <a:gd name="connsiteY9" fmla="*/ 8228 h 10001"/>
              <a:gd name="connsiteX10" fmla="*/ 7317 w 10002"/>
              <a:gd name="connsiteY10" fmla="*/ 7035 h 10001"/>
              <a:gd name="connsiteX11" fmla="*/ 8730 w 10002"/>
              <a:gd name="connsiteY11" fmla="*/ 6319 h 10001"/>
              <a:gd name="connsiteX12" fmla="*/ 8986 w 10002"/>
              <a:gd name="connsiteY12" fmla="*/ 4933 h 10001"/>
              <a:gd name="connsiteX13" fmla="*/ 9276 w 10002"/>
              <a:gd name="connsiteY13" fmla="*/ 2435 h 10001"/>
              <a:gd name="connsiteX14" fmla="*/ 9965 w 10002"/>
              <a:gd name="connsiteY14" fmla="*/ 383 h 10001"/>
              <a:gd name="connsiteX15" fmla="*/ 9667 w 10002"/>
              <a:gd name="connsiteY15" fmla="*/ 27 h 10001"/>
              <a:gd name="connsiteX16" fmla="*/ 8930 w 10002"/>
              <a:gd name="connsiteY16" fmla="*/ 844 h 10001"/>
              <a:gd name="connsiteX17" fmla="*/ 8644 w 10002"/>
              <a:gd name="connsiteY17" fmla="*/ 3051 h 10001"/>
              <a:gd name="connsiteX18" fmla="*/ 8070 w 10002"/>
              <a:gd name="connsiteY18" fmla="*/ 4067 h 10001"/>
              <a:gd name="connsiteX19" fmla="*/ 6929 w 10002"/>
              <a:gd name="connsiteY19" fmla="*/ 4565 h 10001"/>
              <a:gd name="connsiteX20" fmla="*/ 6224 w 10002"/>
              <a:gd name="connsiteY20" fmla="*/ 5612 h 10001"/>
              <a:gd name="connsiteX21" fmla="*/ 5999 w 10002"/>
              <a:gd name="connsiteY21" fmla="*/ 7105 h 10001"/>
              <a:gd name="connsiteX22" fmla="*/ 5275 w 10002"/>
              <a:gd name="connsiteY22" fmla="*/ 8180 h 10001"/>
              <a:gd name="connsiteX23" fmla="*/ 3666 w 10002"/>
              <a:gd name="connsiteY23" fmla="*/ 8968 h 10001"/>
              <a:gd name="connsiteX24" fmla="*/ 1431 w 10002"/>
              <a:gd name="connsiteY24" fmla="*/ 9189 h 10001"/>
              <a:gd name="connsiteX25" fmla="*/ 108 w 10002"/>
              <a:gd name="connsiteY25" fmla="*/ 8004 h 10001"/>
              <a:gd name="connsiteX26" fmla="*/ 162 w 10002"/>
              <a:gd name="connsiteY26" fmla="*/ 6412 h 10001"/>
              <a:gd name="connsiteX27" fmla="*/ 1000 w 10002"/>
              <a:gd name="connsiteY27" fmla="*/ 5307 h 10001"/>
              <a:gd name="connsiteX28" fmla="*/ 2224 w 10002"/>
              <a:gd name="connsiteY28" fmla="*/ 4895 h 10001"/>
              <a:gd name="connsiteX29" fmla="*/ 3265 w 10002"/>
              <a:gd name="connsiteY29" fmla="*/ 3262 h 10001"/>
              <a:gd name="connsiteX30" fmla="*/ 3404 w 10002"/>
              <a:gd name="connsiteY30" fmla="*/ 1131 h 10001"/>
              <a:gd name="connsiteX31" fmla="*/ 1483 w 10002"/>
              <a:gd name="connsiteY31" fmla="*/ 1102 h 10001"/>
              <a:gd name="connsiteX32" fmla="*/ 248 w 10002"/>
              <a:gd name="connsiteY32" fmla="*/ 1729 h 10001"/>
              <a:gd name="connsiteX0" fmla="*/ 155 w 10002"/>
              <a:gd name="connsiteY0" fmla="*/ 3729 h 10001"/>
              <a:gd name="connsiteX1" fmla="*/ 1158 w 10002"/>
              <a:gd name="connsiteY1" fmla="*/ 4685 h 10001"/>
              <a:gd name="connsiteX2" fmla="*/ 1661 w 10002"/>
              <a:gd name="connsiteY2" fmla="*/ 6567 h 10001"/>
              <a:gd name="connsiteX3" fmla="*/ 3159 w 10002"/>
              <a:gd name="connsiteY3" fmla="*/ 6484 h 10001"/>
              <a:gd name="connsiteX4" fmla="*/ 4686 w 10002"/>
              <a:gd name="connsiteY4" fmla="*/ 5028 h 10001"/>
              <a:gd name="connsiteX5" fmla="*/ 5228 w 10002"/>
              <a:gd name="connsiteY5" fmla="*/ 2864 h 10001"/>
              <a:gd name="connsiteX6" fmla="*/ 4093 w 10002"/>
              <a:gd name="connsiteY6" fmla="*/ 4226 h 10001"/>
              <a:gd name="connsiteX7" fmla="*/ 4361 w 10002"/>
              <a:gd name="connsiteY7" fmla="*/ 7999 h 10001"/>
              <a:gd name="connsiteX8" fmla="*/ 5274 w 10002"/>
              <a:gd name="connsiteY8" fmla="*/ 9960 h 10001"/>
              <a:gd name="connsiteX9" fmla="*/ 6042 w 10002"/>
              <a:gd name="connsiteY9" fmla="*/ 8228 h 10001"/>
              <a:gd name="connsiteX10" fmla="*/ 7317 w 10002"/>
              <a:gd name="connsiteY10" fmla="*/ 7035 h 10001"/>
              <a:gd name="connsiteX11" fmla="*/ 8730 w 10002"/>
              <a:gd name="connsiteY11" fmla="*/ 6319 h 10001"/>
              <a:gd name="connsiteX12" fmla="*/ 8986 w 10002"/>
              <a:gd name="connsiteY12" fmla="*/ 4933 h 10001"/>
              <a:gd name="connsiteX13" fmla="*/ 9276 w 10002"/>
              <a:gd name="connsiteY13" fmla="*/ 2435 h 10001"/>
              <a:gd name="connsiteX14" fmla="*/ 9965 w 10002"/>
              <a:gd name="connsiteY14" fmla="*/ 383 h 10001"/>
              <a:gd name="connsiteX15" fmla="*/ 9667 w 10002"/>
              <a:gd name="connsiteY15" fmla="*/ 27 h 10001"/>
              <a:gd name="connsiteX16" fmla="*/ 8930 w 10002"/>
              <a:gd name="connsiteY16" fmla="*/ 844 h 10001"/>
              <a:gd name="connsiteX17" fmla="*/ 8644 w 10002"/>
              <a:gd name="connsiteY17" fmla="*/ 3051 h 10001"/>
              <a:gd name="connsiteX18" fmla="*/ 8070 w 10002"/>
              <a:gd name="connsiteY18" fmla="*/ 4067 h 10001"/>
              <a:gd name="connsiteX19" fmla="*/ 6780 w 10002"/>
              <a:gd name="connsiteY19" fmla="*/ 4505 h 10001"/>
              <a:gd name="connsiteX20" fmla="*/ 6224 w 10002"/>
              <a:gd name="connsiteY20" fmla="*/ 5612 h 10001"/>
              <a:gd name="connsiteX21" fmla="*/ 5999 w 10002"/>
              <a:gd name="connsiteY21" fmla="*/ 7105 h 10001"/>
              <a:gd name="connsiteX22" fmla="*/ 5275 w 10002"/>
              <a:gd name="connsiteY22" fmla="*/ 8180 h 10001"/>
              <a:gd name="connsiteX23" fmla="*/ 3666 w 10002"/>
              <a:gd name="connsiteY23" fmla="*/ 8968 h 10001"/>
              <a:gd name="connsiteX24" fmla="*/ 1431 w 10002"/>
              <a:gd name="connsiteY24" fmla="*/ 9189 h 10001"/>
              <a:gd name="connsiteX25" fmla="*/ 108 w 10002"/>
              <a:gd name="connsiteY25" fmla="*/ 8004 h 10001"/>
              <a:gd name="connsiteX26" fmla="*/ 162 w 10002"/>
              <a:gd name="connsiteY26" fmla="*/ 6412 h 10001"/>
              <a:gd name="connsiteX27" fmla="*/ 1000 w 10002"/>
              <a:gd name="connsiteY27" fmla="*/ 5307 h 10001"/>
              <a:gd name="connsiteX28" fmla="*/ 2224 w 10002"/>
              <a:gd name="connsiteY28" fmla="*/ 4895 h 10001"/>
              <a:gd name="connsiteX29" fmla="*/ 3265 w 10002"/>
              <a:gd name="connsiteY29" fmla="*/ 3262 h 10001"/>
              <a:gd name="connsiteX30" fmla="*/ 3404 w 10002"/>
              <a:gd name="connsiteY30" fmla="*/ 1131 h 10001"/>
              <a:gd name="connsiteX31" fmla="*/ 1483 w 10002"/>
              <a:gd name="connsiteY31" fmla="*/ 1102 h 10001"/>
              <a:gd name="connsiteX32" fmla="*/ 248 w 10002"/>
              <a:gd name="connsiteY32" fmla="*/ 1729 h 10001"/>
              <a:gd name="connsiteX0" fmla="*/ 155 w 10002"/>
              <a:gd name="connsiteY0" fmla="*/ 3729 h 10001"/>
              <a:gd name="connsiteX1" fmla="*/ 1158 w 10002"/>
              <a:gd name="connsiteY1" fmla="*/ 4685 h 10001"/>
              <a:gd name="connsiteX2" fmla="*/ 1661 w 10002"/>
              <a:gd name="connsiteY2" fmla="*/ 6567 h 10001"/>
              <a:gd name="connsiteX3" fmla="*/ 3159 w 10002"/>
              <a:gd name="connsiteY3" fmla="*/ 6484 h 10001"/>
              <a:gd name="connsiteX4" fmla="*/ 4686 w 10002"/>
              <a:gd name="connsiteY4" fmla="*/ 5028 h 10001"/>
              <a:gd name="connsiteX5" fmla="*/ 5228 w 10002"/>
              <a:gd name="connsiteY5" fmla="*/ 2864 h 10001"/>
              <a:gd name="connsiteX6" fmla="*/ 4093 w 10002"/>
              <a:gd name="connsiteY6" fmla="*/ 4226 h 10001"/>
              <a:gd name="connsiteX7" fmla="*/ 4361 w 10002"/>
              <a:gd name="connsiteY7" fmla="*/ 7999 h 10001"/>
              <a:gd name="connsiteX8" fmla="*/ 5274 w 10002"/>
              <a:gd name="connsiteY8" fmla="*/ 9960 h 10001"/>
              <a:gd name="connsiteX9" fmla="*/ 6042 w 10002"/>
              <a:gd name="connsiteY9" fmla="*/ 8228 h 10001"/>
              <a:gd name="connsiteX10" fmla="*/ 7317 w 10002"/>
              <a:gd name="connsiteY10" fmla="*/ 7035 h 10001"/>
              <a:gd name="connsiteX11" fmla="*/ 8730 w 10002"/>
              <a:gd name="connsiteY11" fmla="*/ 6319 h 10001"/>
              <a:gd name="connsiteX12" fmla="*/ 8986 w 10002"/>
              <a:gd name="connsiteY12" fmla="*/ 4933 h 10001"/>
              <a:gd name="connsiteX13" fmla="*/ 9276 w 10002"/>
              <a:gd name="connsiteY13" fmla="*/ 2435 h 10001"/>
              <a:gd name="connsiteX14" fmla="*/ 9965 w 10002"/>
              <a:gd name="connsiteY14" fmla="*/ 383 h 10001"/>
              <a:gd name="connsiteX15" fmla="*/ 9667 w 10002"/>
              <a:gd name="connsiteY15" fmla="*/ 27 h 10001"/>
              <a:gd name="connsiteX16" fmla="*/ 8930 w 10002"/>
              <a:gd name="connsiteY16" fmla="*/ 844 h 10001"/>
              <a:gd name="connsiteX17" fmla="*/ 8644 w 10002"/>
              <a:gd name="connsiteY17" fmla="*/ 3051 h 10001"/>
              <a:gd name="connsiteX18" fmla="*/ 8070 w 10002"/>
              <a:gd name="connsiteY18" fmla="*/ 4067 h 10001"/>
              <a:gd name="connsiteX19" fmla="*/ 6780 w 10002"/>
              <a:gd name="connsiteY19" fmla="*/ 4505 h 10001"/>
              <a:gd name="connsiteX20" fmla="*/ 6224 w 10002"/>
              <a:gd name="connsiteY20" fmla="*/ 5612 h 10001"/>
              <a:gd name="connsiteX21" fmla="*/ 5999 w 10002"/>
              <a:gd name="connsiteY21" fmla="*/ 7105 h 10001"/>
              <a:gd name="connsiteX22" fmla="*/ 5275 w 10002"/>
              <a:gd name="connsiteY22" fmla="*/ 8180 h 10001"/>
              <a:gd name="connsiteX23" fmla="*/ 3666 w 10002"/>
              <a:gd name="connsiteY23" fmla="*/ 8968 h 10001"/>
              <a:gd name="connsiteX24" fmla="*/ 1431 w 10002"/>
              <a:gd name="connsiteY24" fmla="*/ 9189 h 10001"/>
              <a:gd name="connsiteX25" fmla="*/ 108 w 10002"/>
              <a:gd name="connsiteY25" fmla="*/ 8004 h 10001"/>
              <a:gd name="connsiteX26" fmla="*/ 162 w 10002"/>
              <a:gd name="connsiteY26" fmla="*/ 6412 h 10001"/>
              <a:gd name="connsiteX27" fmla="*/ 1000 w 10002"/>
              <a:gd name="connsiteY27" fmla="*/ 5307 h 10001"/>
              <a:gd name="connsiteX28" fmla="*/ 2224 w 10002"/>
              <a:gd name="connsiteY28" fmla="*/ 4895 h 10001"/>
              <a:gd name="connsiteX29" fmla="*/ 3265 w 10002"/>
              <a:gd name="connsiteY29" fmla="*/ 3262 h 10001"/>
              <a:gd name="connsiteX30" fmla="*/ 3404 w 10002"/>
              <a:gd name="connsiteY30" fmla="*/ 1131 h 10001"/>
              <a:gd name="connsiteX31" fmla="*/ 1483 w 10002"/>
              <a:gd name="connsiteY31" fmla="*/ 1102 h 10001"/>
              <a:gd name="connsiteX32" fmla="*/ 248 w 10002"/>
              <a:gd name="connsiteY32" fmla="*/ 1729 h 10001"/>
              <a:gd name="connsiteX0" fmla="*/ 155 w 10002"/>
              <a:gd name="connsiteY0" fmla="*/ 3729 h 10001"/>
              <a:gd name="connsiteX1" fmla="*/ 1158 w 10002"/>
              <a:gd name="connsiteY1" fmla="*/ 4685 h 10001"/>
              <a:gd name="connsiteX2" fmla="*/ 1661 w 10002"/>
              <a:gd name="connsiteY2" fmla="*/ 6567 h 10001"/>
              <a:gd name="connsiteX3" fmla="*/ 3159 w 10002"/>
              <a:gd name="connsiteY3" fmla="*/ 6484 h 10001"/>
              <a:gd name="connsiteX4" fmla="*/ 4686 w 10002"/>
              <a:gd name="connsiteY4" fmla="*/ 5028 h 10001"/>
              <a:gd name="connsiteX5" fmla="*/ 5228 w 10002"/>
              <a:gd name="connsiteY5" fmla="*/ 2864 h 10001"/>
              <a:gd name="connsiteX6" fmla="*/ 4093 w 10002"/>
              <a:gd name="connsiteY6" fmla="*/ 4226 h 10001"/>
              <a:gd name="connsiteX7" fmla="*/ 4361 w 10002"/>
              <a:gd name="connsiteY7" fmla="*/ 7999 h 10001"/>
              <a:gd name="connsiteX8" fmla="*/ 5274 w 10002"/>
              <a:gd name="connsiteY8" fmla="*/ 9960 h 10001"/>
              <a:gd name="connsiteX9" fmla="*/ 6042 w 10002"/>
              <a:gd name="connsiteY9" fmla="*/ 8228 h 10001"/>
              <a:gd name="connsiteX10" fmla="*/ 7317 w 10002"/>
              <a:gd name="connsiteY10" fmla="*/ 7035 h 10001"/>
              <a:gd name="connsiteX11" fmla="*/ 8730 w 10002"/>
              <a:gd name="connsiteY11" fmla="*/ 6319 h 10001"/>
              <a:gd name="connsiteX12" fmla="*/ 8986 w 10002"/>
              <a:gd name="connsiteY12" fmla="*/ 4933 h 10001"/>
              <a:gd name="connsiteX13" fmla="*/ 9276 w 10002"/>
              <a:gd name="connsiteY13" fmla="*/ 2435 h 10001"/>
              <a:gd name="connsiteX14" fmla="*/ 9965 w 10002"/>
              <a:gd name="connsiteY14" fmla="*/ 383 h 10001"/>
              <a:gd name="connsiteX15" fmla="*/ 9667 w 10002"/>
              <a:gd name="connsiteY15" fmla="*/ 27 h 10001"/>
              <a:gd name="connsiteX16" fmla="*/ 8930 w 10002"/>
              <a:gd name="connsiteY16" fmla="*/ 844 h 10001"/>
              <a:gd name="connsiteX17" fmla="*/ 8644 w 10002"/>
              <a:gd name="connsiteY17" fmla="*/ 3051 h 10001"/>
              <a:gd name="connsiteX18" fmla="*/ 8070 w 10002"/>
              <a:gd name="connsiteY18" fmla="*/ 4067 h 10001"/>
              <a:gd name="connsiteX19" fmla="*/ 6780 w 10002"/>
              <a:gd name="connsiteY19" fmla="*/ 4505 h 10001"/>
              <a:gd name="connsiteX20" fmla="*/ 6224 w 10002"/>
              <a:gd name="connsiteY20" fmla="*/ 5612 h 10001"/>
              <a:gd name="connsiteX21" fmla="*/ 5999 w 10002"/>
              <a:gd name="connsiteY21" fmla="*/ 7105 h 10001"/>
              <a:gd name="connsiteX22" fmla="*/ 5275 w 10002"/>
              <a:gd name="connsiteY22" fmla="*/ 8180 h 10001"/>
              <a:gd name="connsiteX23" fmla="*/ 3666 w 10002"/>
              <a:gd name="connsiteY23" fmla="*/ 8968 h 10001"/>
              <a:gd name="connsiteX24" fmla="*/ 1431 w 10002"/>
              <a:gd name="connsiteY24" fmla="*/ 9189 h 10001"/>
              <a:gd name="connsiteX25" fmla="*/ 108 w 10002"/>
              <a:gd name="connsiteY25" fmla="*/ 8004 h 10001"/>
              <a:gd name="connsiteX26" fmla="*/ 162 w 10002"/>
              <a:gd name="connsiteY26" fmla="*/ 6412 h 10001"/>
              <a:gd name="connsiteX27" fmla="*/ 1000 w 10002"/>
              <a:gd name="connsiteY27" fmla="*/ 5307 h 10001"/>
              <a:gd name="connsiteX28" fmla="*/ 2224 w 10002"/>
              <a:gd name="connsiteY28" fmla="*/ 4895 h 10001"/>
              <a:gd name="connsiteX29" fmla="*/ 3265 w 10002"/>
              <a:gd name="connsiteY29" fmla="*/ 3262 h 10001"/>
              <a:gd name="connsiteX30" fmla="*/ 3404 w 10002"/>
              <a:gd name="connsiteY30" fmla="*/ 1131 h 10001"/>
              <a:gd name="connsiteX31" fmla="*/ 1483 w 10002"/>
              <a:gd name="connsiteY31" fmla="*/ 1102 h 10001"/>
              <a:gd name="connsiteX32" fmla="*/ 248 w 10002"/>
              <a:gd name="connsiteY32" fmla="*/ 1729 h 10001"/>
              <a:gd name="connsiteX0" fmla="*/ 155 w 10002"/>
              <a:gd name="connsiteY0" fmla="*/ 3729 h 10001"/>
              <a:gd name="connsiteX1" fmla="*/ 1158 w 10002"/>
              <a:gd name="connsiteY1" fmla="*/ 4685 h 10001"/>
              <a:gd name="connsiteX2" fmla="*/ 1661 w 10002"/>
              <a:gd name="connsiteY2" fmla="*/ 6567 h 10001"/>
              <a:gd name="connsiteX3" fmla="*/ 3159 w 10002"/>
              <a:gd name="connsiteY3" fmla="*/ 6484 h 10001"/>
              <a:gd name="connsiteX4" fmla="*/ 4686 w 10002"/>
              <a:gd name="connsiteY4" fmla="*/ 5028 h 10001"/>
              <a:gd name="connsiteX5" fmla="*/ 5228 w 10002"/>
              <a:gd name="connsiteY5" fmla="*/ 2864 h 10001"/>
              <a:gd name="connsiteX6" fmla="*/ 4093 w 10002"/>
              <a:gd name="connsiteY6" fmla="*/ 4226 h 10001"/>
              <a:gd name="connsiteX7" fmla="*/ 4361 w 10002"/>
              <a:gd name="connsiteY7" fmla="*/ 7999 h 10001"/>
              <a:gd name="connsiteX8" fmla="*/ 5274 w 10002"/>
              <a:gd name="connsiteY8" fmla="*/ 9960 h 10001"/>
              <a:gd name="connsiteX9" fmla="*/ 6042 w 10002"/>
              <a:gd name="connsiteY9" fmla="*/ 8228 h 10001"/>
              <a:gd name="connsiteX10" fmla="*/ 7317 w 10002"/>
              <a:gd name="connsiteY10" fmla="*/ 7035 h 10001"/>
              <a:gd name="connsiteX11" fmla="*/ 8730 w 10002"/>
              <a:gd name="connsiteY11" fmla="*/ 6319 h 10001"/>
              <a:gd name="connsiteX12" fmla="*/ 8986 w 10002"/>
              <a:gd name="connsiteY12" fmla="*/ 4933 h 10001"/>
              <a:gd name="connsiteX13" fmla="*/ 9276 w 10002"/>
              <a:gd name="connsiteY13" fmla="*/ 2435 h 10001"/>
              <a:gd name="connsiteX14" fmla="*/ 9965 w 10002"/>
              <a:gd name="connsiteY14" fmla="*/ 383 h 10001"/>
              <a:gd name="connsiteX15" fmla="*/ 9667 w 10002"/>
              <a:gd name="connsiteY15" fmla="*/ 27 h 10001"/>
              <a:gd name="connsiteX16" fmla="*/ 8930 w 10002"/>
              <a:gd name="connsiteY16" fmla="*/ 844 h 10001"/>
              <a:gd name="connsiteX17" fmla="*/ 8700 w 10002"/>
              <a:gd name="connsiteY17" fmla="*/ 2782 h 10001"/>
              <a:gd name="connsiteX18" fmla="*/ 8070 w 10002"/>
              <a:gd name="connsiteY18" fmla="*/ 4067 h 10001"/>
              <a:gd name="connsiteX19" fmla="*/ 6780 w 10002"/>
              <a:gd name="connsiteY19" fmla="*/ 4505 h 10001"/>
              <a:gd name="connsiteX20" fmla="*/ 6224 w 10002"/>
              <a:gd name="connsiteY20" fmla="*/ 5612 h 10001"/>
              <a:gd name="connsiteX21" fmla="*/ 5999 w 10002"/>
              <a:gd name="connsiteY21" fmla="*/ 7105 h 10001"/>
              <a:gd name="connsiteX22" fmla="*/ 5275 w 10002"/>
              <a:gd name="connsiteY22" fmla="*/ 8180 h 10001"/>
              <a:gd name="connsiteX23" fmla="*/ 3666 w 10002"/>
              <a:gd name="connsiteY23" fmla="*/ 8968 h 10001"/>
              <a:gd name="connsiteX24" fmla="*/ 1431 w 10002"/>
              <a:gd name="connsiteY24" fmla="*/ 9189 h 10001"/>
              <a:gd name="connsiteX25" fmla="*/ 108 w 10002"/>
              <a:gd name="connsiteY25" fmla="*/ 8004 h 10001"/>
              <a:gd name="connsiteX26" fmla="*/ 162 w 10002"/>
              <a:gd name="connsiteY26" fmla="*/ 6412 h 10001"/>
              <a:gd name="connsiteX27" fmla="*/ 1000 w 10002"/>
              <a:gd name="connsiteY27" fmla="*/ 5307 h 10001"/>
              <a:gd name="connsiteX28" fmla="*/ 2224 w 10002"/>
              <a:gd name="connsiteY28" fmla="*/ 4895 h 10001"/>
              <a:gd name="connsiteX29" fmla="*/ 3265 w 10002"/>
              <a:gd name="connsiteY29" fmla="*/ 3262 h 10001"/>
              <a:gd name="connsiteX30" fmla="*/ 3404 w 10002"/>
              <a:gd name="connsiteY30" fmla="*/ 1131 h 10001"/>
              <a:gd name="connsiteX31" fmla="*/ 1483 w 10002"/>
              <a:gd name="connsiteY31" fmla="*/ 1102 h 10001"/>
              <a:gd name="connsiteX32" fmla="*/ 248 w 10002"/>
              <a:gd name="connsiteY32" fmla="*/ 1729 h 10001"/>
              <a:gd name="connsiteX0" fmla="*/ 155 w 10002"/>
              <a:gd name="connsiteY0" fmla="*/ 3729 h 10001"/>
              <a:gd name="connsiteX1" fmla="*/ 1158 w 10002"/>
              <a:gd name="connsiteY1" fmla="*/ 4685 h 10001"/>
              <a:gd name="connsiteX2" fmla="*/ 1661 w 10002"/>
              <a:gd name="connsiteY2" fmla="*/ 6567 h 10001"/>
              <a:gd name="connsiteX3" fmla="*/ 3159 w 10002"/>
              <a:gd name="connsiteY3" fmla="*/ 6484 h 10001"/>
              <a:gd name="connsiteX4" fmla="*/ 4686 w 10002"/>
              <a:gd name="connsiteY4" fmla="*/ 5028 h 10001"/>
              <a:gd name="connsiteX5" fmla="*/ 5228 w 10002"/>
              <a:gd name="connsiteY5" fmla="*/ 2864 h 10001"/>
              <a:gd name="connsiteX6" fmla="*/ 4093 w 10002"/>
              <a:gd name="connsiteY6" fmla="*/ 4226 h 10001"/>
              <a:gd name="connsiteX7" fmla="*/ 4361 w 10002"/>
              <a:gd name="connsiteY7" fmla="*/ 7999 h 10001"/>
              <a:gd name="connsiteX8" fmla="*/ 5274 w 10002"/>
              <a:gd name="connsiteY8" fmla="*/ 9960 h 10001"/>
              <a:gd name="connsiteX9" fmla="*/ 6042 w 10002"/>
              <a:gd name="connsiteY9" fmla="*/ 8228 h 10001"/>
              <a:gd name="connsiteX10" fmla="*/ 7317 w 10002"/>
              <a:gd name="connsiteY10" fmla="*/ 7035 h 10001"/>
              <a:gd name="connsiteX11" fmla="*/ 8730 w 10002"/>
              <a:gd name="connsiteY11" fmla="*/ 6319 h 10001"/>
              <a:gd name="connsiteX12" fmla="*/ 8986 w 10002"/>
              <a:gd name="connsiteY12" fmla="*/ 4933 h 10001"/>
              <a:gd name="connsiteX13" fmla="*/ 9276 w 10002"/>
              <a:gd name="connsiteY13" fmla="*/ 2435 h 10001"/>
              <a:gd name="connsiteX14" fmla="*/ 9965 w 10002"/>
              <a:gd name="connsiteY14" fmla="*/ 383 h 10001"/>
              <a:gd name="connsiteX15" fmla="*/ 9667 w 10002"/>
              <a:gd name="connsiteY15" fmla="*/ 27 h 10001"/>
              <a:gd name="connsiteX16" fmla="*/ 8930 w 10002"/>
              <a:gd name="connsiteY16" fmla="*/ 844 h 10001"/>
              <a:gd name="connsiteX17" fmla="*/ 8700 w 10002"/>
              <a:gd name="connsiteY17" fmla="*/ 2782 h 10001"/>
              <a:gd name="connsiteX18" fmla="*/ 8070 w 10002"/>
              <a:gd name="connsiteY18" fmla="*/ 4067 h 10001"/>
              <a:gd name="connsiteX19" fmla="*/ 6780 w 10002"/>
              <a:gd name="connsiteY19" fmla="*/ 4505 h 10001"/>
              <a:gd name="connsiteX20" fmla="*/ 6224 w 10002"/>
              <a:gd name="connsiteY20" fmla="*/ 5612 h 10001"/>
              <a:gd name="connsiteX21" fmla="*/ 5999 w 10002"/>
              <a:gd name="connsiteY21" fmla="*/ 7105 h 10001"/>
              <a:gd name="connsiteX22" fmla="*/ 5275 w 10002"/>
              <a:gd name="connsiteY22" fmla="*/ 8180 h 10001"/>
              <a:gd name="connsiteX23" fmla="*/ 3666 w 10002"/>
              <a:gd name="connsiteY23" fmla="*/ 8968 h 10001"/>
              <a:gd name="connsiteX24" fmla="*/ 1431 w 10002"/>
              <a:gd name="connsiteY24" fmla="*/ 9189 h 10001"/>
              <a:gd name="connsiteX25" fmla="*/ 108 w 10002"/>
              <a:gd name="connsiteY25" fmla="*/ 8004 h 10001"/>
              <a:gd name="connsiteX26" fmla="*/ 162 w 10002"/>
              <a:gd name="connsiteY26" fmla="*/ 6412 h 10001"/>
              <a:gd name="connsiteX27" fmla="*/ 1000 w 10002"/>
              <a:gd name="connsiteY27" fmla="*/ 5307 h 10001"/>
              <a:gd name="connsiteX28" fmla="*/ 2224 w 10002"/>
              <a:gd name="connsiteY28" fmla="*/ 4895 h 10001"/>
              <a:gd name="connsiteX29" fmla="*/ 3265 w 10002"/>
              <a:gd name="connsiteY29" fmla="*/ 3262 h 10001"/>
              <a:gd name="connsiteX30" fmla="*/ 3404 w 10002"/>
              <a:gd name="connsiteY30" fmla="*/ 1131 h 10001"/>
              <a:gd name="connsiteX31" fmla="*/ 1483 w 10002"/>
              <a:gd name="connsiteY31" fmla="*/ 1102 h 10001"/>
              <a:gd name="connsiteX32" fmla="*/ 248 w 10002"/>
              <a:gd name="connsiteY32" fmla="*/ 1729 h 10001"/>
              <a:gd name="connsiteX0" fmla="*/ 155 w 10002"/>
              <a:gd name="connsiteY0" fmla="*/ 3729 h 10001"/>
              <a:gd name="connsiteX1" fmla="*/ 1158 w 10002"/>
              <a:gd name="connsiteY1" fmla="*/ 4685 h 10001"/>
              <a:gd name="connsiteX2" fmla="*/ 1661 w 10002"/>
              <a:gd name="connsiteY2" fmla="*/ 6567 h 10001"/>
              <a:gd name="connsiteX3" fmla="*/ 3159 w 10002"/>
              <a:gd name="connsiteY3" fmla="*/ 6484 h 10001"/>
              <a:gd name="connsiteX4" fmla="*/ 4686 w 10002"/>
              <a:gd name="connsiteY4" fmla="*/ 5028 h 10001"/>
              <a:gd name="connsiteX5" fmla="*/ 5228 w 10002"/>
              <a:gd name="connsiteY5" fmla="*/ 2864 h 10001"/>
              <a:gd name="connsiteX6" fmla="*/ 4093 w 10002"/>
              <a:gd name="connsiteY6" fmla="*/ 4226 h 10001"/>
              <a:gd name="connsiteX7" fmla="*/ 4361 w 10002"/>
              <a:gd name="connsiteY7" fmla="*/ 7999 h 10001"/>
              <a:gd name="connsiteX8" fmla="*/ 5274 w 10002"/>
              <a:gd name="connsiteY8" fmla="*/ 9960 h 10001"/>
              <a:gd name="connsiteX9" fmla="*/ 6042 w 10002"/>
              <a:gd name="connsiteY9" fmla="*/ 8228 h 10001"/>
              <a:gd name="connsiteX10" fmla="*/ 7317 w 10002"/>
              <a:gd name="connsiteY10" fmla="*/ 7035 h 10001"/>
              <a:gd name="connsiteX11" fmla="*/ 8730 w 10002"/>
              <a:gd name="connsiteY11" fmla="*/ 6319 h 10001"/>
              <a:gd name="connsiteX12" fmla="*/ 8986 w 10002"/>
              <a:gd name="connsiteY12" fmla="*/ 4933 h 10001"/>
              <a:gd name="connsiteX13" fmla="*/ 9276 w 10002"/>
              <a:gd name="connsiteY13" fmla="*/ 2435 h 10001"/>
              <a:gd name="connsiteX14" fmla="*/ 9965 w 10002"/>
              <a:gd name="connsiteY14" fmla="*/ 383 h 10001"/>
              <a:gd name="connsiteX15" fmla="*/ 9667 w 10002"/>
              <a:gd name="connsiteY15" fmla="*/ 27 h 10001"/>
              <a:gd name="connsiteX16" fmla="*/ 8930 w 10002"/>
              <a:gd name="connsiteY16" fmla="*/ 844 h 10001"/>
              <a:gd name="connsiteX17" fmla="*/ 8632 w 10002"/>
              <a:gd name="connsiteY17" fmla="*/ 2802 h 10001"/>
              <a:gd name="connsiteX18" fmla="*/ 8070 w 10002"/>
              <a:gd name="connsiteY18" fmla="*/ 4067 h 10001"/>
              <a:gd name="connsiteX19" fmla="*/ 6780 w 10002"/>
              <a:gd name="connsiteY19" fmla="*/ 4505 h 10001"/>
              <a:gd name="connsiteX20" fmla="*/ 6224 w 10002"/>
              <a:gd name="connsiteY20" fmla="*/ 5612 h 10001"/>
              <a:gd name="connsiteX21" fmla="*/ 5999 w 10002"/>
              <a:gd name="connsiteY21" fmla="*/ 7105 h 10001"/>
              <a:gd name="connsiteX22" fmla="*/ 5275 w 10002"/>
              <a:gd name="connsiteY22" fmla="*/ 8180 h 10001"/>
              <a:gd name="connsiteX23" fmla="*/ 3666 w 10002"/>
              <a:gd name="connsiteY23" fmla="*/ 8968 h 10001"/>
              <a:gd name="connsiteX24" fmla="*/ 1431 w 10002"/>
              <a:gd name="connsiteY24" fmla="*/ 9189 h 10001"/>
              <a:gd name="connsiteX25" fmla="*/ 108 w 10002"/>
              <a:gd name="connsiteY25" fmla="*/ 8004 h 10001"/>
              <a:gd name="connsiteX26" fmla="*/ 162 w 10002"/>
              <a:gd name="connsiteY26" fmla="*/ 6412 h 10001"/>
              <a:gd name="connsiteX27" fmla="*/ 1000 w 10002"/>
              <a:gd name="connsiteY27" fmla="*/ 5307 h 10001"/>
              <a:gd name="connsiteX28" fmla="*/ 2224 w 10002"/>
              <a:gd name="connsiteY28" fmla="*/ 4895 h 10001"/>
              <a:gd name="connsiteX29" fmla="*/ 3265 w 10002"/>
              <a:gd name="connsiteY29" fmla="*/ 3262 h 10001"/>
              <a:gd name="connsiteX30" fmla="*/ 3404 w 10002"/>
              <a:gd name="connsiteY30" fmla="*/ 1131 h 10001"/>
              <a:gd name="connsiteX31" fmla="*/ 1483 w 10002"/>
              <a:gd name="connsiteY31" fmla="*/ 1102 h 10001"/>
              <a:gd name="connsiteX32" fmla="*/ 248 w 10002"/>
              <a:gd name="connsiteY32" fmla="*/ 1729 h 10001"/>
              <a:gd name="connsiteX0" fmla="*/ 155 w 10002"/>
              <a:gd name="connsiteY0" fmla="*/ 3729 h 10001"/>
              <a:gd name="connsiteX1" fmla="*/ 1158 w 10002"/>
              <a:gd name="connsiteY1" fmla="*/ 4685 h 10001"/>
              <a:gd name="connsiteX2" fmla="*/ 1661 w 10002"/>
              <a:gd name="connsiteY2" fmla="*/ 6567 h 10001"/>
              <a:gd name="connsiteX3" fmla="*/ 3159 w 10002"/>
              <a:gd name="connsiteY3" fmla="*/ 6484 h 10001"/>
              <a:gd name="connsiteX4" fmla="*/ 4686 w 10002"/>
              <a:gd name="connsiteY4" fmla="*/ 5028 h 10001"/>
              <a:gd name="connsiteX5" fmla="*/ 5228 w 10002"/>
              <a:gd name="connsiteY5" fmla="*/ 2864 h 10001"/>
              <a:gd name="connsiteX6" fmla="*/ 4093 w 10002"/>
              <a:gd name="connsiteY6" fmla="*/ 4226 h 10001"/>
              <a:gd name="connsiteX7" fmla="*/ 4361 w 10002"/>
              <a:gd name="connsiteY7" fmla="*/ 7999 h 10001"/>
              <a:gd name="connsiteX8" fmla="*/ 5274 w 10002"/>
              <a:gd name="connsiteY8" fmla="*/ 9960 h 10001"/>
              <a:gd name="connsiteX9" fmla="*/ 6042 w 10002"/>
              <a:gd name="connsiteY9" fmla="*/ 8228 h 10001"/>
              <a:gd name="connsiteX10" fmla="*/ 7317 w 10002"/>
              <a:gd name="connsiteY10" fmla="*/ 7035 h 10001"/>
              <a:gd name="connsiteX11" fmla="*/ 8730 w 10002"/>
              <a:gd name="connsiteY11" fmla="*/ 6319 h 10001"/>
              <a:gd name="connsiteX12" fmla="*/ 8986 w 10002"/>
              <a:gd name="connsiteY12" fmla="*/ 4933 h 10001"/>
              <a:gd name="connsiteX13" fmla="*/ 9276 w 10002"/>
              <a:gd name="connsiteY13" fmla="*/ 2435 h 10001"/>
              <a:gd name="connsiteX14" fmla="*/ 9965 w 10002"/>
              <a:gd name="connsiteY14" fmla="*/ 383 h 10001"/>
              <a:gd name="connsiteX15" fmla="*/ 9667 w 10002"/>
              <a:gd name="connsiteY15" fmla="*/ 27 h 10001"/>
              <a:gd name="connsiteX16" fmla="*/ 8930 w 10002"/>
              <a:gd name="connsiteY16" fmla="*/ 844 h 10001"/>
              <a:gd name="connsiteX17" fmla="*/ 8632 w 10002"/>
              <a:gd name="connsiteY17" fmla="*/ 2802 h 10001"/>
              <a:gd name="connsiteX18" fmla="*/ 8070 w 10002"/>
              <a:gd name="connsiteY18" fmla="*/ 4067 h 10001"/>
              <a:gd name="connsiteX19" fmla="*/ 6780 w 10002"/>
              <a:gd name="connsiteY19" fmla="*/ 4505 h 10001"/>
              <a:gd name="connsiteX20" fmla="*/ 6224 w 10002"/>
              <a:gd name="connsiteY20" fmla="*/ 5612 h 10001"/>
              <a:gd name="connsiteX21" fmla="*/ 5999 w 10002"/>
              <a:gd name="connsiteY21" fmla="*/ 7105 h 10001"/>
              <a:gd name="connsiteX22" fmla="*/ 5275 w 10002"/>
              <a:gd name="connsiteY22" fmla="*/ 8180 h 10001"/>
              <a:gd name="connsiteX23" fmla="*/ 3666 w 10002"/>
              <a:gd name="connsiteY23" fmla="*/ 8968 h 10001"/>
              <a:gd name="connsiteX24" fmla="*/ 1431 w 10002"/>
              <a:gd name="connsiteY24" fmla="*/ 9189 h 10001"/>
              <a:gd name="connsiteX25" fmla="*/ 108 w 10002"/>
              <a:gd name="connsiteY25" fmla="*/ 8004 h 10001"/>
              <a:gd name="connsiteX26" fmla="*/ 162 w 10002"/>
              <a:gd name="connsiteY26" fmla="*/ 6412 h 10001"/>
              <a:gd name="connsiteX27" fmla="*/ 1000 w 10002"/>
              <a:gd name="connsiteY27" fmla="*/ 5307 h 10001"/>
              <a:gd name="connsiteX28" fmla="*/ 2224 w 10002"/>
              <a:gd name="connsiteY28" fmla="*/ 4895 h 10001"/>
              <a:gd name="connsiteX29" fmla="*/ 3265 w 10002"/>
              <a:gd name="connsiteY29" fmla="*/ 3262 h 10001"/>
              <a:gd name="connsiteX30" fmla="*/ 3404 w 10002"/>
              <a:gd name="connsiteY30" fmla="*/ 1131 h 10001"/>
              <a:gd name="connsiteX31" fmla="*/ 1483 w 10002"/>
              <a:gd name="connsiteY31" fmla="*/ 1102 h 10001"/>
              <a:gd name="connsiteX32" fmla="*/ 248 w 10002"/>
              <a:gd name="connsiteY32" fmla="*/ 1729 h 10001"/>
              <a:gd name="connsiteX0" fmla="*/ 155 w 10002"/>
              <a:gd name="connsiteY0" fmla="*/ 3729 h 10001"/>
              <a:gd name="connsiteX1" fmla="*/ 1158 w 10002"/>
              <a:gd name="connsiteY1" fmla="*/ 4685 h 10001"/>
              <a:gd name="connsiteX2" fmla="*/ 1661 w 10002"/>
              <a:gd name="connsiteY2" fmla="*/ 6567 h 10001"/>
              <a:gd name="connsiteX3" fmla="*/ 3159 w 10002"/>
              <a:gd name="connsiteY3" fmla="*/ 6484 h 10001"/>
              <a:gd name="connsiteX4" fmla="*/ 4686 w 10002"/>
              <a:gd name="connsiteY4" fmla="*/ 5028 h 10001"/>
              <a:gd name="connsiteX5" fmla="*/ 5228 w 10002"/>
              <a:gd name="connsiteY5" fmla="*/ 2864 h 10001"/>
              <a:gd name="connsiteX6" fmla="*/ 4093 w 10002"/>
              <a:gd name="connsiteY6" fmla="*/ 4226 h 10001"/>
              <a:gd name="connsiteX7" fmla="*/ 4361 w 10002"/>
              <a:gd name="connsiteY7" fmla="*/ 7999 h 10001"/>
              <a:gd name="connsiteX8" fmla="*/ 5274 w 10002"/>
              <a:gd name="connsiteY8" fmla="*/ 9960 h 10001"/>
              <a:gd name="connsiteX9" fmla="*/ 6042 w 10002"/>
              <a:gd name="connsiteY9" fmla="*/ 8228 h 10001"/>
              <a:gd name="connsiteX10" fmla="*/ 7317 w 10002"/>
              <a:gd name="connsiteY10" fmla="*/ 7035 h 10001"/>
              <a:gd name="connsiteX11" fmla="*/ 8730 w 10002"/>
              <a:gd name="connsiteY11" fmla="*/ 6319 h 10001"/>
              <a:gd name="connsiteX12" fmla="*/ 8986 w 10002"/>
              <a:gd name="connsiteY12" fmla="*/ 4933 h 10001"/>
              <a:gd name="connsiteX13" fmla="*/ 9276 w 10002"/>
              <a:gd name="connsiteY13" fmla="*/ 2435 h 10001"/>
              <a:gd name="connsiteX14" fmla="*/ 9965 w 10002"/>
              <a:gd name="connsiteY14" fmla="*/ 383 h 10001"/>
              <a:gd name="connsiteX15" fmla="*/ 9667 w 10002"/>
              <a:gd name="connsiteY15" fmla="*/ 27 h 10001"/>
              <a:gd name="connsiteX16" fmla="*/ 8930 w 10002"/>
              <a:gd name="connsiteY16" fmla="*/ 844 h 10001"/>
              <a:gd name="connsiteX17" fmla="*/ 8632 w 10002"/>
              <a:gd name="connsiteY17" fmla="*/ 2802 h 10001"/>
              <a:gd name="connsiteX18" fmla="*/ 8070 w 10002"/>
              <a:gd name="connsiteY18" fmla="*/ 4067 h 10001"/>
              <a:gd name="connsiteX19" fmla="*/ 6780 w 10002"/>
              <a:gd name="connsiteY19" fmla="*/ 4505 h 10001"/>
              <a:gd name="connsiteX20" fmla="*/ 6224 w 10002"/>
              <a:gd name="connsiteY20" fmla="*/ 5612 h 10001"/>
              <a:gd name="connsiteX21" fmla="*/ 5883 w 10002"/>
              <a:gd name="connsiteY21" fmla="*/ 7053 h 10001"/>
              <a:gd name="connsiteX22" fmla="*/ 5275 w 10002"/>
              <a:gd name="connsiteY22" fmla="*/ 8180 h 10001"/>
              <a:gd name="connsiteX23" fmla="*/ 3666 w 10002"/>
              <a:gd name="connsiteY23" fmla="*/ 8968 h 10001"/>
              <a:gd name="connsiteX24" fmla="*/ 1431 w 10002"/>
              <a:gd name="connsiteY24" fmla="*/ 9189 h 10001"/>
              <a:gd name="connsiteX25" fmla="*/ 108 w 10002"/>
              <a:gd name="connsiteY25" fmla="*/ 8004 h 10001"/>
              <a:gd name="connsiteX26" fmla="*/ 162 w 10002"/>
              <a:gd name="connsiteY26" fmla="*/ 6412 h 10001"/>
              <a:gd name="connsiteX27" fmla="*/ 1000 w 10002"/>
              <a:gd name="connsiteY27" fmla="*/ 5307 h 10001"/>
              <a:gd name="connsiteX28" fmla="*/ 2224 w 10002"/>
              <a:gd name="connsiteY28" fmla="*/ 4895 h 10001"/>
              <a:gd name="connsiteX29" fmla="*/ 3265 w 10002"/>
              <a:gd name="connsiteY29" fmla="*/ 3262 h 10001"/>
              <a:gd name="connsiteX30" fmla="*/ 3404 w 10002"/>
              <a:gd name="connsiteY30" fmla="*/ 1131 h 10001"/>
              <a:gd name="connsiteX31" fmla="*/ 1483 w 10002"/>
              <a:gd name="connsiteY31" fmla="*/ 1102 h 10001"/>
              <a:gd name="connsiteX32" fmla="*/ 248 w 10002"/>
              <a:gd name="connsiteY32" fmla="*/ 1729 h 10001"/>
              <a:gd name="connsiteX0" fmla="*/ 155 w 10002"/>
              <a:gd name="connsiteY0" fmla="*/ 3729 h 10001"/>
              <a:gd name="connsiteX1" fmla="*/ 1158 w 10002"/>
              <a:gd name="connsiteY1" fmla="*/ 4685 h 10001"/>
              <a:gd name="connsiteX2" fmla="*/ 1661 w 10002"/>
              <a:gd name="connsiteY2" fmla="*/ 6567 h 10001"/>
              <a:gd name="connsiteX3" fmla="*/ 3159 w 10002"/>
              <a:gd name="connsiteY3" fmla="*/ 6484 h 10001"/>
              <a:gd name="connsiteX4" fmla="*/ 4686 w 10002"/>
              <a:gd name="connsiteY4" fmla="*/ 5028 h 10001"/>
              <a:gd name="connsiteX5" fmla="*/ 5228 w 10002"/>
              <a:gd name="connsiteY5" fmla="*/ 2864 h 10001"/>
              <a:gd name="connsiteX6" fmla="*/ 4093 w 10002"/>
              <a:gd name="connsiteY6" fmla="*/ 4226 h 10001"/>
              <a:gd name="connsiteX7" fmla="*/ 4361 w 10002"/>
              <a:gd name="connsiteY7" fmla="*/ 7999 h 10001"/>
              <a:gd name="connsiteX8" fmla="*/ 5274 w 10002"/>
              <a:gd name="connsiteY8" fmla="*/ 9960 h 10001"/>
              <a:gd name="connsiteX9" fmla="*/ 6042 w 10002"/>
              <a:gd name="connsiteY9" fmla="*/ 8228 h 10001"/>
              <a:gd name="connsiteX10" fmla="*/ 7317 w 10002"/>
              <a:gd name="connsiteY10" fmla="*/ 7035 h 10001"/>
              <a:gd name="connsiteX11" fmla="*/ 8730 w 10002"/>
              <a:gd name="connsiteY11" fmla="*/ 6319 h 10001"/>
              <a:gd name="connsiteX12" fmla="*/ 8986 w 10002"/>
              <a:gd name="connsiteY12" fmla="*/ 4933 h 10001"/>
              <a:gd name="connsiteX13" fmla="*/ 9276 w 10002"/>
              <a:gd name="connsiteY13" fmla="*/ 2435 h 10001"/>
              <a:gd name="connsiteX14" fmla="*/ 9965 w 10002"/>
              <a:gd name="connsiteY14" fmla="*/ 383 h 10001"/>
              <a:gd name="connsiteX15" fmla="*/ 9667 w 10002"/>
              <a:gd name="connsiteY15" fmla="*/ 27 h 10001"/>
              <a:gd name="connsiteX16" fmla="*/ 8930 w 10002"/>
              <a:gd name="connsiteY16" fmla="*/ 844 h 10001"/>
              <a:gd name="connsiteX17" fmla="*/ 8632 w 10002"/>
              <a:gd name="connsiteY17" fmla="*/ 2802 h 10001"/>
              <a:gd name="connsiteX18" fmla="*/ 8070 w 10002"/>
              <a:gd name="connsiteY18" fmla="*/ 4067 h 10001"/>
              <a:gd name="connsiteX19" fmla="*/ 6780 w 10002"/>
              <a:gd name="connsiteY19" fmla="*/ 4505 h 10001"/>
              <a:gd name="connsiteX20" fmla="*/ 6108 w 10002"/>
              <a:gd name="connsiteY20" fmla="*/ 5560 h 10001"/>
              <a:gd name="connsiteX21" fmla="*/ 5883 w 10002"/>
              <a:gd name="connsiteY21" fmla="*/ 7053 h 10001"/>
              <a:gd name="connsiteX22" fmla="*/ 5275 w 10002"/>
              <a:gd name="connsiteY22" fmla="*/ 8180 h 10001"/>
              <a:gd name="connsiteX23" fmla="*/ 3666 w 10002"/>
              <a:gd name="connsiteY23" fmla="*/ 8968 h 10001"/>
              <a:gd name="connsiteX24" fmla="*/ 1431 w 10002"/>
              <a:gd name="connsiteY24" fmla="*/ 9189 h 10001"/>
              <a:gd name="connsiteX25" fmla="*/ 108 w 10002"/>
              <a:gd name="connsiteY25" fmla="*/ 8004 h 10001"/>
              <a:gd name="connsiteX26" fmla="*/ 162 w 10002"/>
              <a:gd name="connsiteY26" fmla="*/ 6412 h 10001"/>
              <a:gd name="connsiteX27" fmla="*/ 1000 w 10002"/>
              <a:gd name="connsiteY27" fmla="*/ 5307 h 10001"/>
              <a:gd name="connsiteX28" fmla="*/ 2224 w 10002"/>
              <a:gd name="connsiteY28" fmla="*/ 4895 h 10001"/>
              <a:gd name="connsiteX29" fmla="*/ 3265 w 10002"/>
              <a:gd name="connsiteY29" fmla="*/ 3262 h 10001"/>
              <a:gd name="connsiteX30" fmla="*/ 3404 w 10002"/>
              <a:gd name="connsiteY30" fmla="*/ 1131 h 10001"/>
              <a:gd name="connsiteX31" fmla="*/ 1483 w 10002"/>
              <a:gd name="connsiteY31" fmla="*/ 1102 h 10001"/>
              <a:gd name="connsiteX32" fmla="*/ 248 w 10002"/>
              <a:gd name="connsiteY32" fmla="*/ 1729 h 10001"/>
              <a:gd name="connsiteX0" fmla="*/ 155 w 10002"/>
              <a:gd name="connsiteY0" fmla="*/ 3729 h 10001"/>
              <a:gd name="connsiteX1" fmla="*/ 1158 w 10002"/>
              <a:gd name="connsiteY1" fmla="*/ 4685 h 10001"/>
              <a:gd name="connsiteX2" fmla="*/ 1661 w 10002"/>
              <a:gd name="connsiteY2" fmla="*/ 6567 h 10001"/>
              <a:gd name="connsiteX3" fmla="*/ 3159 w 10002"/>
              <a:gd name="connsiteY3" fmla="*/ 6484 h 10001"/>
              <a:gd name="connsiteX4" fmla="*/ 4686 w 10002"/>
              <a:gd name="connsiteY4" fmla="*/ 5028 h 10001"/>
              <a:gd name="connsiteX5" fmla="*/ 5228 w 10002"/>
              <a:gd name="connsiteY5" fmla="*/ 2864 h 10001"/>
              <a:gd name="connsiteX6" fmla="*/ 4093 w 10002"/>
              <a:gd name="connsiteY6" fmla="*/ 4226 h 10001"/>
              <a:gd name="connsiteX7" fmla="*/ 4361 w 10002"/>
              <a:gd name="connsiteY7" fmla="*/ 7999 h 10001"/>
              <a:gd name="connsiteX8" fmla="*/ 5274 w 10002"/>
              <a:gd name="connsiteY8" fmla="*/ 9960 h 10001"/>
              <a:gd name="connsiteX9" fmla="*/ 6042 w 10002"/>
              <a:gd name="connsiteY9" fmla="*/ 8228 h 10001"/>
              <a:gd name="connsiteX10" fmla="*/ 7317 w 10002"/>
              <a:gd name="connsiteY10" fmla="*/ 7035 h 10001"/>
              <a:gd name="connsiteX11" fmla="*/ 8730 w 10002"/>
              <a:gd name="connsiteY11" fmla="*/ 6319 h 10001"/>
              <a:gd name="connsiteX12" fmla="*/ 8986 w 10002"/>
              <a:gd name="connsiteY12" fmla="*/ 4933 h 10001"/>
              <a:gd name="connsiteX13" fmla="*/ 9276 w 10002"/>
              <a:gd name="connsiteY13" fmla="*/ 2435 h 10001"/>
              <a:gd name="connsiteX14" fmla="*/ 9965 w 10002"/>
              <a:gd name="connsiteY14" fmla="*/ 383 h 10001"/>
              <a:gd name="connsiteX15" fmla="*/ 9667 w 10002"/>
              <a:gd name="connsiteY15" fmla="*/ 27 h 10001"/>
              <a:gd name="connsiteX16" fmla="*/ 8930 w 10002"/>
              <a:gd name="connsiteY16" fmla="*/ 844 h 10001"/>
              <a:gd name="connsiteX17" fmla="*/ 8632 w 10002"/>
              <a:gd name="connsiteY17" fmla="*/ 2802 h 10001"/>
              <a:gd name="connsiteX18" fmla="*/ 8070 w 10002"/>
              <a:gd name="connsiteY18" fmla="*/ 4067 h 10001"/>
              <a:gd name="connsiteX19" fmla="*/ 6780 w 10002"/>
              <a:gd name="connsiteY19" fmla="*/ 4505 h 10001"/>
              <a:gd name="connsiteX20" fmla="*/ 6108 w 10002"/>
              <a:gd name="connsiteY20" fmla="*/ 5560 h 10001"/>
              <a:gd name="connsiteX21" fmla="*/ 5883 w 10002"/>
              <a:gd name="connsiteY21" fmla="*/ 7053 h 10001"/>
              <a:gd name="connsiteX22" fmla="*/ 5191 w 10002"/>
              <a:gd name="connsiteY22" fmla="*/ 8061 h 10001"/>
              <a:gd name="connsiteX23" fmla="*/ 3666 w 10002"/>
              <a:gd name="connsiteY23" fmla="*/ 8968 h 10001"/>
              <a:gd name="connsiteX24" fmla="*/ 1431 w 10002"/>
              <a:gd name="connsiteY24" fmla="*/ 9189 h 10001"/>
              <a:gd name="connsiteX25" fmla="*/ 108 w 10002"/>
              <a:gd name="connsiteY25" fmla="*/ 8004 h 10001"/>
              <a:gd name="connsiteX26" fmla="*/ 162 w 10002"/>
              <a:gd name="connsiteY26" fmla="*/ 6412 h 10001"/>
              <a:gd name="connsiteX27" fmla="*/ 1000 w 10002"/>
              <a:gd name="connsiteY27" fmla="*/ 5307 h 10001"/>
              <a:gd name="connsiteX28" fmla="*/ 2224 w 10002"/>
              <a:gd name="connsiteY28" fmla="*/ 4895 h 10001"/>
              <a:gd name="connsiteX29" fmla="*/ 3265 w 10002"/>
              <a:gd name="connsiteY29" fmla="*/ 3262 h 10001"/>
              <a:gd name="connsiteX30" fmla="*/ 3404 w 10002"/>
              <a:gd name="connsiteY30" fmla="*/ 1131 h 10001"/>
              <a:gd name="connsiteX31" fmla="*/ 1483 w 10002"/>
              <a:gd name="connsiteY31" fmla="*/ 1102 h 10001"/>
              <a:gd name="connsiteX32" fmla="*/ 248 w 10002"/>
              <a:gd name="connsiteY32" fmla="*/ 1729 h 10001"/>
              <a:gd name="connsiteX0" fmla="*/ 155 w 10002"/>
              <a:gd name="connsiteY0" fmla="*/ 3729 h 10001"/>
              <a:gd name="connsiteX1" fmla="*/ 1158 w 10002"/>
              <a:gd name="connsiteY1" fmla="*/ 4685 h 10001"/>
              <a:gd name="connsiteX2" fmla="*/ 1661 w 10002"/>
              <a:gd name="connsiteY2" fmla="*/ 6567 h 10001"/>
              <a:gd name="connsiteX3" fmla="*/ 3159 w 10002"/>
              <a:gd name="connsiteY3" fmla="*/ 6484 h 10001"/>
              <a:gd name="connsiteX4" fmla="*/ 4686 w 10002"/>
              <a:gd name="connsiteY4" fmla="*/ 5028 h 10001"/>
              <a:gd name="connsiteX5" fmla="*/ 5228 w 10002"/>
              <a:gd name="connsiteY5" fmla="*/ 2864 h 10001"/>
              <a:gd name="connsiteX6" fmla="*/ 4093 w 10002"/>
              <a:gd name="connsiteY6" fmla="*/ 4226 h 10001"/>
              <a:gd name="connsiteX7" fmla="*/ 4361 w 10002"/>
              <a:gd name="connsiteY7" fmla="*/ 7999 h 10001"/>
              <a:gd name="connsiteX8" fmla="*/ 5274 w 10002"/>
              <a:gd name="connsiteY8" fmla="*/ 9960 h 10001"/>
              <a:gd name="connsiteX9" fmla="*/ 6042 w 10002"/>
              <a:gd name="connsiteY9" fmla="*/ 8228 h 10001"/>
              <a:gd name="connsiteX10" fmla="*/ 7317 w 10002"/>
              <a:gd name="connsiteY10" fmla="*/ 7035 h 10001"/>
              <a:gd name="connsiteX11" fmla="*/ 8730 w 10002"/>
              <a:gd name="connsiteY11" fmla="*/ 6319 h 10001"/>
              <a:gd name="connsiteX12" fmla="*/ 8986 w 10002"/>
              <a:gd name="connsiteY12" fmla="*/ 4933 h 10001"/>
              <a:gd name="connsiteX13" fmla="*/ 9276 w 10002"/>
              <a:gd name="connsiteY13" fmla="*/ 2435 h 10001"/>
              <a:gd name="connsiteX14" fmla="*/ 9965 w 10002"/>
              <a:gd name="connsiteY14" fmla="*/ 383 h 10001"/>
              <a:gd name="connsiteX15" fmla="*/ 9667 w 10002"/>
              <a:gd name="connsiteY15" fmla="*/ 27 h 10001"/>
              <a:gd name="connsiteX16" fmla="*/ 8930 w 10002"/>
              <a:gd name="connsiteY16" fmla="*/ 844 h 10001"/>
              <a:gd name="connsiteX17" fmla="*/ 8632 w 10002"/>
              <a:gd name="connsiteY17" fmla="*/ 2802 h 10001"/>
              <a:gd name="connsiteX18" fmla="*/ 8070 w 10002"/>
              <a:gd name="connsiteY18" fmla="*/ 4067 h 10001"/>
              <a:gd name="connsiteX19" fmla="*/ 6780 w 10002"/>
              <a:gd name="connsiteY19" fmla="*/ 4505 h 10001"/>
              <a:gd name="connsiteX20" fmla="*/ 6108 w 10002"/>
              <a:gd name="connsiteY20" fmla="*/ 5560 h 10001"/>
              <a:gd name="connsiteX21" fmla="*/ 5883 w 10002"/>
              <a:gd name="connsiteY21" fmla="*/ 7053 h 10001"/>
              <a:gd name="connsiteX22" fmla="*/ 5191 w 10002"/>
              <a:gd name="connsiteY22" fmla="*/ 8061 h 10001"/>
              <a:gd name="connsiteX23" fmla="*/ 3671 w 10002"/>
              <a:gd name="connsiteY23" fmla="*/ 8901 h 10001"/>
              <a:gd name="connsiteX24" fmla="*/ 1431 w 10002"/>
              <a:gd name="connsiteY24" fmla="*/ 9189 h 10001"/>
              <a:gd name="connsiteX25" fmla="*/ 108 w 10002"/>
              <a:gd name="connsiteY25" fmla="*/ 8004 h 10001"/>
              <a:gd name="connsiteX26" fmla="*/ 162 w 10002"/>
              <a:gd name="connsiteY26" fmla="*/ 6412 h 10001"/>
              <a:gd name="connsiteX27" fmla="*/ 1000 w 10002"/>
              <a:gd name="connsiteY27" fmla="*/ 5307 h 10001"/>
              <a:gd name="connsiteX28" fmla="*/ 2224 w 10002"/>
              <a:gd name="connsiteY28" fmla="*/ 4895 h 10001"/>
              <a:gd name="connsiteX29" fmla="*/ 3265 w 10002"/>
              <a:gd name="connsiteY29" fmla="*/ 3262 h 10001"/>
              <a:gd name="connsiteX30" fmla="*/ 3404 w 10002"/>
              <a:gd name="connsiteY30" fmla="*/ 1131 h 10001"/>
              <a:gd name="connsiteX31" fmla="*/ 1483 w 10002"/>
              <a:gd name="connsiteY31" fmla="*/ 1102 h 10001"/>
              <a:gd name="connsiteX32" fmla="*/ 248 w 10002"/>
              <a:gd name="connsiteY32" fmla="*/ 1729 h 10001"/>
              <a:gd name="connsiteX0" fmla="*/ 155 w 10002"/>
              <a:gd name="connsiteY0" fmla="*/ 3729 h 10001"/>
              <a:gd name="connsiteX1" fmla="*/ 1158 w 10002"/>
              <a:gd name="connsiteY1" fmla="*/ 4685 h 10001"/>
              <a:gd name="connsiteX2" fmla="*/ 1661 w 10002"/>
              <a:gd name="connsiteY2" fmla="*/ 6567 h 10001"/>
              <a:gd name="connsiteX3" fmla="*/ 3159 w 10002"/>
              <a:gd name="connsiteY3" fmla="*/ 6484 h 10001"/>
              <a:gd name="connsiteX4" fmla="*/ 4686 w 10002"/>
              <a:gd name="connsiteY4" fmla="*/ 5028 h 10001"/>
              <a:gd name="connsiteX5" fmla="*/ 5228 w 10002"/>
              <a:gd name="connsiteY5" fmla="*/ 2864 h 10001"/>
              <a:gd name="connsiteX6" fmla="*/ 4093 w 10002"/>
              <a:gd name="connsiteY6" fmla="*/ 4226 h 10001"/>
              <a:gd name="connsiteX7" fmla="*/ 4361 w 10002"/>
              <a:gd name="connsiteY7" fmla="*/ 7999 h 10001"/>
              <a:gd name="connsiteX8" fmla="*/ 5274 w 10002"/>
              <a:gd name="connsiteY8" fmla="*/ 9960 h 10001"/>
              <a:gd name="connsiteX9" fmla="*/ 6042 w 10002"/>
              <a:gd name="connsiteY9" fmla="*/ 8228 h 10001"/>
              <a:gd name="connsiteX10" fmla="*/ 7317 w 10002"/>
              <a:gd name="connsiteY10" fmla="*/ 7035 h 10001"/>
              <a:gd name="connsiteX11" fmla="*/ 8730 w 10002"/>
              <a:gd name="connsiteY11" fmla="*/ 6319 h 10001"/>
              <a:gd name="connsiteX12" fmla="*/ 8986 w 10002"/>
              <a:gd name="connsiteY12" fmla="*/ 4933 h 10001"/>
              <a:gd name="connsiteX13" fmla="*/ 9276 w 10002"/>
              <a:gd name="connsiteY13" fmla="*/ 2435 h 10001"/>
              <a:gd name="connsiteX14" fmla="*/ 9965 w 10002"/>
              <a:gd name="connsiteY14" fmla="*/ 383 h 10001"/>
              <a:gd name="connsiteX15" fmla="*/ 9667 w 10002"/>
              <a:gd name="connsiteY15" fmla="*/ 27 h 10001"/>
              <a:gd name="connsiteX16" fmla="*/ 8930 w 10002"/>
              <a:gd name="connsiteY16" fmla="*/ 844 h 10001"/>
              <a:gd name="connsiteX17" fmla="*/ 8632 w 10002"/>
              <a:gd name="connsiteY17" fmla="*/ 2802 h 10001"/>
              <a:gd name="connsiteX18" fmla="*/ 8070 w 10002"/>
              <a:gd name="connsiteY18" fmla="*/ 4067 h 10001"/>
              <a:gd name="connsiteX19" fmla="*/ 6780 w 10002"/>
              <a:gd name="connsiteY19" fmla="*/ 4505 h 10001"/>
              <a:gd name="connsiteX20" fmla="*/ 6043 w 10002"/>
              <a:gd name="connsiteY20" fmla="*/ 5784 h 10001"/>
              <a:gd name="connsiteX21" fmla="*/ 5883 w 10002"/>
              <a:gd name="connsiteY21" fmla="*/ 7053 h 10001"/>
              <a:gd name="connsiteX22" fmla="*/ 5191 w 10002"/>
              <a:gd name="connsiteY22" fmla="*/ 8061 h 10001"/>
              <a:gd name="connsiteX23" fmla="*/ 3671 w 10002"/>
              <a:gd name="connsiteY23" fmla="*/ 8901 h 10001"/>
              <a:gd name="connsiteX24" fmla="*/ 1431 w 10002"/>
              <a:gd name="connsiteY24" fmla="*/ 9189 h 10001"/>
              <a:gd name="connsiteX25" fmla="*/ 108 w 10002"/>
              <a:gd name="connsiteY25" fmla="*/ 8004 h 10001"/>
              <a:gd name="connsiteX26" fmla="*/ 162 w 10002"/>
              <a:gd name="connsiteY26" fmla="*/ 6412 h 10001"/>
              <a:gd name="connsiteX27" fmla="*/ 1000 w 10002"/>
              <a:gd name="connsiteY27" fmla="*/ 5307 h 10001"/>
              <a:gd name="connsiteX28" fmla="*/ 2224 w 10002"/>
              <a:gd name="connsiteY28" fmla="*/ 4895 h 10001"/>
              <a:gd name="connsiteX29" fmla="*/ 3265 w 10002"/>
              <a:gd name="connsiteY29" fmla="*/ 3262 h 10001"/>
              <a:gd name="connsiteX30" fmla="*/ 3404 w 10002"/>
              <a:gd name="connsiteY30" fmla="*/ 1131 h 10001"/>
              <a:gd name="connsiteX31" fmla="*/ 1483 w 10002"/>
              <a:gd name="connsiteY31" fmla="*/ 1102 h 10001"/>
              <a:gd name="connsiteX32" fmla="*/ 248 w 10002"/>
              <a:gd name="connsiteY32" fmla="*/ 1729 h 10001"/>
              <a:gd name="connsiteX0" fmla="*/ 155 w 10002"/>
              <a:gd name="connsiteY0" fmla="*/ 3729 h 10001"/>
              <a:gd name="connsiteX1" fmla="*/ 1158 w 10002"/>
              <a:gd name="connsiteY1" fmla="*/ 4685 h 10001"/>
              <a:gd name="connsiteX2" fmla="*/ 1661 w 10002"/>
              <a:gd name="connsiteY2" fmla="*/ 6567 h 10001"/>
              <a:gd name="connsiteX3" fmla="*/ 3159 w 10002"/>
              <a:gd name="connsiteY3" fmla="*/ 6484 h 10001"/>
              <a:gd name="connsiteX4" fmla="*/ 4686 w 10002"/>
              <a:gd name="connsiteY4" fmla="*/ 5028 h 10001"/>
              <a:gd name="connsiteX5" fmla="*/ 5228 w 10002"/>
              <a:gd name="connsiteY5" fmla="*/ 2864 h 10001"/>
              <a:gd name="connsiteX6" fmla="*/ 4093 w 10002"/>
              <a:gd name="connsiteY6" fmla="*/ 4226 h 10001"/>
              <a:gd name="connsiteX7" fmla="*/ 4361 w 10002"/>
              <a:gd name="connsiteY7" fmla="*/ 7999 h 10001"/>
              <a:gd name="connsiteX8" fmla="*/ 5274 w 10002"/>
              <a:gd name="connsiteY8" fmla="*/ 9960 h 10001"/>
              <a:gd name="connsiteX9" fmla="*/ 6042 w 10002"/>
              <a:gd name="connsiteY9" fmla="*/ 8228 h 10001"/>
              <a:gd name="connsiteX10" fmla="*/ 7317 w 10002"/>
              <a:gd name="connsiteY10" fmla="*/ 7035 h 10001"/>
              <a:gd name="connsiteX11" fmla="*/ 8730 w 10002"/>
              <a:gd name="connsiteY11" fmla="*/ 6319 h 10001"/>
              <a:gd name="connsiteX12" fmla="*/ 8986 w 10002"/>
              <a:gd name="connsiteY12" fmla="*/ 4933 h 10001"/>
              <a:gd name="connsiteX13" fmla="*/ 9276 w 10002"/>
              <a:gd name="connsiteY13" fmla="*/ 2435 h 10001"/>
              <a:gd name="connsiteX14" fmla="*/ 9965 w 10002"/>
              <a:gd name="connsiteY14" fmla="*/ 383 h 10001"/>
              <a:gd name="connsiteX15" fmla="*/ 9667 w 10002"/>
              <a:gd name="connsiteY15" fmla="*/ 27 h 10001"/>
              <a:gd name="connsiteX16" fmla="*/ 8930 w 10002"/>
              <a:gd name="connsiteY16" fmla="*/ 844 h 10001"/>
              <a:gd name="connsiteX17" fmla="*/ 8632 w 10002"/>
              <a:gd name="connsiteY17" fmla="*/ 2802 h 10001"/>
              <a:gd name="connsiteX18" fmla="*/ 8070 w 10002"/>
              <a:gd name="connsiteY18" fmla="*/ 4067 h 10001"/>
              <a:gd name="connsiteX19" fmla="*/ 6780 w 10002"/>
              <a:gd name="connsiteY19" fmla="*/ 4505 h 10001"/>
              <a:gd name="connsiteX20" fmla="*/ 6043 w 10002"/>
              <a:gd name="connsiteY20" fmla="*/ 5784 h 10001"/>
              <a:gd name="connsiteX21" fmla="*/ 5883 w 10002"/>
              <a:gd name="connsiteY21" fmla="*/ 7053 h 10001"/>
              <a:gd name="connsiteX22" fmla="*/ 5191 w 10002"/>
              <a:gd name="connsiteY22" fmla="*/ 8061 h 10001"/>
              <a:gd name="connsiteX23" fmla="*/ 3671 w 10002"/>
              <a:gd name="connsiteY23" fmla="*/ 8901 h 10001"/>
              <a:gd name="connsiteX24" fmla="*/ 1431 w 10002"/>
              <a:gd name="connsiteY24" fmla="*/ 9189 h 10001"/>
              <a:gd name="connsiteX25" fmla="*/ 108 w 10002"/>
              <a:gd name="connsiteY25" fmla="*/ 8004 h 10001"/>
              <a:gd name="connsiteX26" fmla="*/ 162 w 10002"/>
              <a:gd name="connsiteY26" fmla="*/ 6412 h 10001"/>
              <a:gd name="connsiteX27" fmla="*/ 1000 w 10002"/>
              <a:gd name="connsiteY27" fmla="*/ 5307 h 10001"/>
              <a:gd name="connsiteX28" fmla="*/ 2224 w 10002"/>
              <a:gd name="connsiteY28" fmla="*/ 4895 h 10001"/>
              <a:gd name="connsiteX29" fmla="*/ 3265 w 10002"/>
              <a:gd name="connsiteY29" fmla="*/ 3262 h 10001"/>
              <a:gd name="connsiteX30" fmla="*/ 3404 w 10002"/>
              <a:gd name="connsiteY30" fmla="*/ 1131 h 10001"/>
              <a:gd name="connsiteX31" fmla="*/ 1483 w 10002"/>
              <a:gd name="connsiteY31" fmla="*/ 1102 h 10001"/>
              <a:gd name="connsiteX32" fmla="*/ 248 w 10002"/>
              <a:gd name="connsiteY32" fmla="*/ 1729 h 10001"/>
              <a:gd name="connsiteX0" fmla="*/ 155 w 10002"/>
              <a:gd name="connsiteY0" fmla="*/ 3729 h 10001"/>
              <a:gd name="connsiteX1" fmla="*/ 1158 w 10002"/>
              <a:gd name="connsiteY1" fmla="*/ 4685 h 10001"/>
              <a:gd name="connsiteX2" fmla="*/ 1661 w 10002"/>
              <a:gd name="connsiteY2" fmla="*/ 6567 h 10001"/>
              <a:gd name="connsiteX3" fmla="*/ 3159 w 10002"/>
              <a:gd name="connsiteY3" fmla="*/ 6484 h 10001"/>
              <a:gd name="connsiteX4" fmla="*/ 4686 w 10002"/>
              <a:gd name="connsiteY4" fmla="*/ 5028 h 10001"/>
              <a:gd name="connsiteX5" fmla="*/ 5228 w 10002"/>
              <a:gd name="connsiteY5" fmla="*/ 2864 h 10001"/>
              <a:gd name="connsiteX6" fmla="*/ 4093 w 10002"/>
              <a:gd name="connsiteY6" fmla="*/ 4226 h 10001"/>
              <a:gd name="connsiteX7" fmla="*/ 4361 w 10002"/>
              <a:gd name="connsiteY7" fmla="*/ 7999 h 10001"/>
              <a:gd name="connsiteX8" fmla="*/ 5274 w 10002"/>
              <a:gd name="connsiteY8" fmla="*/ 9960 h 10001"/>
              <a:gd name="connsiteX9" fmla="*/ 6042 w 10002"/>
              <a:gd name="connsiteY9" fmla="*/ 8228 h 10001"/>
              <a:gd name="connsiteX10" fmla="*/ 7317 w 10002"/>
              <a:gd name="connsiteY10" fmla="*/ 7035 h 10001"/>
              <a:gd name="connsiteX11" fmla="*/ 8730 w 10002"/>
              <a:gd name="connsiteY11" fmla="*/ 6319 h 10001"/>
              <a:gd name="connsiteX12" fmla="*/ 8986 w 10002"/>
              <a:gd name="connsiteY12" fmla="*/ 4933 h 10001"/>
              <a:gd name="connsiteX13" fmla="*/ 9276 w 10002"/>
              <a:gd name="connsiteY13" fmla="*/ 2435 h 10001"/>
              <a:gd name="connsiteX14" fmla="*/ 9965 w 10002"/>
              <a:gd name="connsiteY14" fmla="*/ 383 h 10001"/>
              <a:gd name="connsiteX15" fmla="*/ 9667 w 10002"/>
              <a:gd name="connsiteY15" fmla="*/ 27 h 10001"/>
              <a:gd name="connsiteX16" fmla="*/ 8930 w 10002"/>
              <a:gd name="connsiteY16" fmla="*/ 844 h 10001"/>
              <a:gd name="connsiteX17" fmla="*/ 8632 w 10002"/>
              <a:gd name="connsiteY17" fmla="*/ 2802 h 10001"/>
              <a:gd name="connsiteX18" fmla="*/ 8070 w 10002"/>
              <a:gd name="connsiteY18" fmla="*/ 4067 h 10001"/>
              <a:gd name="connsiteX19" fmla="*/ 6780 w 10002"/>
              <a:gd name="connsiteY19" fmla="*/ 4505 h 10001"/>
              <a:gd name="connsiteX20" fmla="*/ 6043 w 10002"/>
              <a:gd name="connsiteY20" fmla="*/ 5784 h 10001"/>
              <a:gd name="connsiteX21" fmla="*/ 5883 w 10002"/>
              <a:gd name="connsiteY21" fmla="*/ 7053 h 10001"/>
              <a:gd name="connsiteX22" fmla="*/ 5191 w 10002"/>
              <a:gd name="connsiteY22" fmla="*/ 8061 h 10001"/>
              <a:gd name="connsiteX23" fmla="*/ 3671 w 10002"/>
              <a:gd name="connsiteY23" fmla="*/ 8901 h 10001"/>
              <a:gd name="connsiteX24" fmla="*/ 1431 w 10002"/>
              <a:gd name="connsiteY24" fmla="*/ 9189 h 10001"/>
              <a:gd name="connsiteX25" fmla="*/ 108 w 10002"/>
              <a:gd name="connsiteY25" fmla="*/ 8004 h 10001"/>
              <a:gd name="connsiteX26" fmla="*/ 162 w 10002"/>
              <a:gd name="connsiteY26" fmla="*/ 6412 h 10001"/>
              <a:gd name="connsiteX27" fmla="*/ 1000 w 10002"/>
              <a:gd name="connsiteY27" fmla="*/ 5307 h 10001"/>
              <a:gd name="connsiteX28" fmla="*/ 2224 w 10002"/>
              <a:gd name="connsiteY28" fmla="*/ 4895 h 10001"/>
              <a:gd name="connsiteX29" fmla="*/ 3265 w 10002"/>
              <a:gd name="connsiteY29" fmla="*/ 3262 h 10001"/>
              <a:gd name="connsiteX30" fmla="*/ 3404 w 10002"/>
              <a:gd name="connsiteY30" fmla="*/ 1131 h 10001"/>
              <a:gd name="connsiteX31" fmla="*/ 1483 w 10002"/>
              <a:gd name="connsiteY31" fmla="*/ 1102 h 10001"/>
              <a:gd name="connsiteX32" fmla="*/ 248 w 10002"/>
              <a:gd name="connsiteY32" fmla="*/ 1729 h 10001"/>
              <a:gd name="connsiteX0" fmla="*/ 155 w 10002"/>
              <a:gd name="connsiteY0" fmla="*/ 3729 h 10001"/>
              <a:gd name="connsiteX1" fmla="*/ 1158 w 10002"/>
              <a:gd name="connsiteY1" fmla="*/ 4685 h 10001"/>
              <a:gd name="connsiteX2" fmla="*/ 1661 w 10002"/>
              <a:gd name="connsiteY2" fmla="*/ 6567 h 10001"/>
              <a:gd name="connsiteX3" fmla="*/ 3159 w 10002"/>
              <a:gd name="connsiteY3" fmla="*/ 6484 h 10001"/>
              <a:gd name="connsiteX4" fmla="*/ 4686 w 10002"/>
              <a:gd name="connsiteY4" fmla="*/ 5028 h 10001"/>
              <a:gd name="connsiteX5" fmla="*/ 5228 w 10002"/>
              <a:gd name="connsiteY5" fmla="*/ 2864 h 10001"/>
              <a:gd name="connsiteX6" fmla="*/ 4093 w 10002"/>
              <a:gd name="connsiteY6" fmla="*/ 4226 h 10001"/>
              <a:gd name="connsiteX7" fmla="*/ 4361 w 10002"/>
              <a:gd name="connsiteY7" fmla="*/ 7999 h 10001"/>
              <a:gd name="connsiteX8" fmla="*/ 5274 w 10002"/>
              <a:gd name="connsiteY8" fmla="*/ 9960 h 10001"/>
              <a:gd name="connsiteX9" fmla="*/ 6042 w 10002"/>
              <a:gd name="connsiteY9" fmla="*/ 8228 h 10001"/>
              <a:gd name="connsiteX10" fmla="*/ 7317 w 10002"/>
              <a:gd name="connsiteY10" fmla="*/ 7035 h 10001"/>
              <a:gd name="connsiteX11" fmla="*/ 8730 w 10002"/>
              <a:gd name="connsiteY11" fmla="*/ 6319 h 10001"/>
              <a:gd name="connsiteX12" fmla="*/ 8986 w 10002"/>
              <a:gd name="connsiteY12" fmla="*/ 4933 h 10001"/>
              <a:gd name="connsiteX13" fmla="*/ 9276 w 10002"/>
              <a:gd name="connsiteY13" fmla="*/ 2435 h 10001"/>
              <a:gd name="connsiteX14" fmla="*/ 9965 w 10002"/>
              <a:gd name="connsiteY14" fmla="*/ 383 h 10001"/>
              <a:gd name="connsiteX15" fmla="*/ 9667 w 10002"/>
              <a:gd name="connsiteY15" fmla="*/ 27 h 10001"/>
              <a:gd name="connsiteX16" fmla="*/ 8930 w 10002"/>
              <a:gd name="connsiteY16" fmla="*/ 844 h 10001"/>
              <a:gd name="connsiteX17" fmla="*/ 8632 w 10002"/>
              <a:gd name="connsiteY17" fmla="*/ 2802 h 10001"/>
              <a:gd name="connsiteX18" fmla="*/ 8070 w 10002"/>
              <a:gd name="connsiteY18" fmla="*/ 4067 h 10001"/>
              <a:gd name="connsiteX19" fmla="*/ 6780 w 10002"/>
              <a:gd name="connsiteY19" fmla="*/ 4505 h 10001"/>
              <a:gd name="connsiteX20" fmla="*/ 6043 w 10002"/>
              <a:gd name="connsiteY20" fmla="*/ 5784 h 10001"/>
              <a:gd name="connsiteX21" fmla="*/ 5883 w 10002"/>
              <a:gd name="connsiteY21" fmla="*/ 7053 h 10001"/>
              <a:gd name="connsiteX22" fmla="*/ 5191 w 10002"/>
              <a:gd name="connsiteY22" fmla="*/ 8061 h 10001"/>
              <a:gd name="connsiteX23" fmla="*/ 3671 w 10002"/>
              <a:gd name="connsiteY23" fmla="*/ 8901 h 10001"/>
              <a:gd name="connsiteX24" fmla="*/ 1431 w 10002"/>
              <a:gd name="connsiteY24" fmla="*/ 9189 h 10001"/>
              <a:gd name="connsiteX25" fmla="*/ 108 w 10002"/>
              <a:gd name="connsiteY25" fmla="*/ 8004 h 10001"/>
              <a:gd name="connsiteX26" fmla="*/ 162 w 10002"/>
              <a:gd name="connsiteY26" fmla="*/ 6412 h 10001"/>
              <a:gd name="connsiteX27" fmla="*/ 1000 w 10002"/>
              <a:gd name="connsiteY27" fmla="*/ 5307 h 10001"/>
              <a:gd name="connsiteX28" fmla="*/ 2224 w 10002"/>
              <a:gd name="connsiteY28" fmla="*/ 4895 h 10001"/>
              <a:gd name="connsiteX29" fmla="*/ 3265 w 10002"/>
              <a:gd name="connsiteY29" fmla="*/ 3262 h 10001"/>
              <a:gd name="connsiteX30" fmla="*/ 3404 w 10002"/>
              <a:gd name="connsiteY30" fmla="*/ 1131 h 10001"/>
              <a:gd name="connsiteX31" fmla="*/ 1483 w 10002"/>
              <a:gd name="connsiteY31" fmla="*/ 1102 h 10001"/>
              <a:gd name="connsiteX32" fmla="*/ 248 w 10002"/>
              <a:gd name="connsiteY32" fmla="*/ 1729 h 10001"/>
              <a:gd name="connsiteX0" fmla="*/ 155 w 10002"/>
              <a:gd name="connsiteY0" fmla="*/ 3729 h 9960"/>
              <a:gd name="connsiteX1" fmla="*/ 1158 w 10002"/>
              <a:gd name="connsiteY1" fmla="*/ 4685 h 9960"/>
              <a:gd name="connsiteX2" fmla="*/ 1661 w 10002"/>
              <a:gd name="connsiteY2" fmla="*/ 6567 h 9960"/>
              <a:gd name="connsiteX3" fmla="*/ 3159 w 10002"/>
              <a:gd name="connsiteY3" fmla="*/ 6484 h 9960"/>
              <a:gd name="connsiteX4" fmla="*/ 4686 w 10002"/>
              <a:gd name="connsiteY4" fmla="*/ 5028 h 9960"/>
              <a:gd name="connsiteX5" fmla="*/ 5228 w 10002"/>
              <a:gd name="connsiteY5" fmla="*/ 2864 h 9960"/>
              <a:gd name="connsiteX6" fmla="*/ 4093 w 10002"/>
              <a:gd name="connsiteY6" fmla="*/ 4226 h 9960"/>
              <a:gd name="connsiteX7" fmla="*/ 4314 w 10002"/>
              <a:gd name="connsiteY7" fmla="*/ 8029 h 9960"/>
              <a:gd name="connsiteX8" fmla="*/ 5274 w 10002"/>
              <a:gd name="connsiteY8" fmla="*/ 9960 h 9960"/>
              <a:gd name="connsiteX9" fmla="*/ 6042 w 10002"/>
              <a:gd name="connsiteY9" fmla="*/ 8228 h 9960"/>
              <a:gd name="connsiteX10" fmla="*/ 7317 w 10002"/>
              <a:gd name="connsiteY10" fmla="*/ 7035 h 9960"/>
              <a:gd name="connsiteX11" fmla="*/ 8730 w 10002"/>
              <a:gd name="connsiteY11" fmla="*/ 6319 h 9960"/>
              <a:gd name="connsiteX12" fmla="*/ 8986 w 10002"/>
              <a:gd name="connsiteY12" fmla="*/ 4933 h 9960"/>
              <a:gd name="connsiteX13" fmla="*/ 9276 w 10002"/>
              <a:gd name="connsiteY13" fmla="*/ 2435 h 9960"/>
              <a:gd name="connsiteX14" fmla="*/ 9965 w 10002"/>
              <a:gd name="connsiteY14" fmla="*/ 383 h 9960"/>
              <a:gd name="connsiteX15" fmla="*/ 9667 w 10002"/>
              <a:gd name="connsiteY15" fmla="*/ 27 h 9960"/>
              <a:gd name="connsiteX16" fmla="*/ 8930 w 10002"/>
              <a:gd name="connsiteY16" fmla="*/ 844 h 9960"/>
              <a:gd name="connsiteX17" fmla="*/ 8632 w 10002"/>
              <a:gd name="connsiteY17" fmla="*/ 2802 h 9960"/>
              <a:gd name="connsiteX18" fmla="*/ 8070 w 10002"/>
              <a:gd name="connsiteY18" fmla="*/ 4067 h 9960"/>
              <a:gd name="connsiteX19" fmla="*/ 6780 w 10002"/>
              <a:gd name="connsiteY19" fmla="*/ 4505 h 9960"/>
              <a:gd name="connsiteX20" fmla="*/ 6043 w 10002"/>
              <a:gd name="connsiteY20" fmla="*/ 5784 h 9960"/>
              <a:gd name="connsiteX21" fmla="*/ 5883 w 10002"/>
              <a:gd name="connsiteY21" fmla="*/ 7053 h 9960"/>
              <a:gd name="connsiteX22" fmla="*/ 5191 w 10002"/>
              <a:gd name="connsiteY22" fmla="*/ 8061 h 9960"/>
              <a:gd name="connsiteX23" fmla="*/ 3671 w 10002"/>
              <a:gd name="connsiteY23" fmla="*/ 8901 h 9960"/>
              <a:gd name="connsiteX24" fmla="*/ 1431 w 10002"/>
              <a:gd name="connsiteY24" fmla="*/ 9189 h 9960"/>
              <a:gd name="connsiteX25" fmla="*/ 108 w 10002"/>
              <a:gd name="connsiteY25" fmla="*/ 8004 h 9960"/>
              <a:gd name="connsiteX26" fmla="*/ 162 w 10002"/>
              <a:gd name="connsiteY26" fmla="*/ 6412 h 9960"/>
              <a:gd name="connsiteX27" fmla="*/ 1000 w 10002"/>
              <a:gd name="connsiteY27" fmla="*/ 5307 h 9960"/>
              <a:gd name="connsiteX28" fmla="*/ 2224 w 10002"/>
              <a:gd name="connsiteY28" fmla="*/ 4895 h 9960"/>
              <a:gd name="connsiteX29" fmla="*/ 3265 w 10002"/>
              <a:gd name="connsiteY29" fmla="*/ 3262 h 9960"/>
              <a:gd name="connsiteX30" fmla="*/ 3404 w 10002"/>
              <a:gd name="connsiteY30" fmla="*/ 1131 h 9960"/>
              <a:gd name="connsiteX31" fmla="*/ 1483 w 10002"/>
              <a:gd name="connsiteY31" fmla="*/ 1102 h 9960"/>
              <a:gd name="connsiteX32" fmla="*/ 248 w 10002"/>
              <a:gd name="connsiteY32" fmla="*/ 1729 h 9960"/>
              <a:gd name="connsiteX0" fmla="*/ 155 w 10000"/>
              <a:gd name="connsiteY0" fmla="*/ 3744 h 10000"/>
              <a:gd name="connsiteX1" fmla="*/ 1158 w 10000"/>
              <a:gd name="connsiteY1" fmla="*/ 4704 h 10000"/>
              <a:gd name="connsiteX2" fmla="*/ 1661 w 10000"/>
              <a:gd name="connsiteY2" fmla="*/ 6593 h 10000"/>
              <a:gd name="connsiteX3" fmla="*/ 3158 w 10000"/>
              <a:gd name="connsiteY3" fmla="*/ 6510 h 10000"/>
              <a:gd name="connsiteX4" fmla="*/ 4685 w 10000"/>
              <a:gd name="connsiteY4" fmla="*/ 5048 h 10000"/>
              <a:gd name="connsiteX5" fmla="*/ 5227 w 10000"/>
              <a:gd name="connsiteY5" fmla="*/ 2876 h 10000"/>
              <a:gd name="connsiteX6" fmla="*/ 4092 w 10000"/>
              <a:gd name="connsiteY6" fmla="*/ 4243 h 10000"/>
              <a:gd name="connsiteX7" fmla="*/ 4313 w 10000"/>
              <a:gd name="connsiteY7" fmla="*/ 8061 h 10000"/>
              <a:gd name="connsiteX8" fmla="*/ 5273 w 10000"/>
              <a:gd name="connsiteY8" fmla="*/ 10000 h 10000"/>
              <a:gd name="connsiteX9" fmla="*/ 6041 w 10000"/>
              <a:gd name="connsiteY9" fmla="*/ 8261 h 10000"/>
              <a:gd name="connsiteX10" fmla="*/ 7316 w 10000"/>
              <a:gd name="connsiteY10" fmla="*/ 7063 h 10000"/>
              <a:gd name="connsiteX11" fmla="*/ 8728 w 10000"/>
              <a:gd name="connsiteY11" fmla="*/ 6344 h 10000"/>
              <a:gd name="connsiteX12" fmla="*/ 8984 w 10000"/>
              <a:gd name="connsiteY12" fmla="*/ 4953 h 10000"/>
              <a:gd name="connsiteX13" fmla="*/ 9274 w 10000"/>
              <a:gd name="connsiteY13" fmla="*/ 2445 h 10000"/>
              <a:gd name="connsiteX14" fmla="*/ 9963 w 10000"/>
              <a:gd name="connsiteY14" fmla="*/ 385 h 10000"/>
              <a:gd name="connsiteX15" fmla="*/ 9665 w 10000"/>
              <a:gd name="connsiteY15" fmla="*/ 27 h 10000"/>
              <a:gd name="connsiteX16" fmla="*/ 8928 w 10000"/>
              <a:gd name="connsiteY16" fmla="*/ 847 h 10000"/>
              <a:gd name="connsiteX17" fmla="*/ 8630 w 10000"/>
              <a:gd name="connsiteY17" fmla="*/ 2813 h 10000"/>
              <a:gd name="connsiteX18" fmla="*/ 8068 w 10000"/>
              <a:gd name="connsiteY18" fmla="*/ 4083 h 10000"/>
              <a:gd name="connsiteX19" fmla="*/ 6779 w 10000"/>
              <a:gd name="connsiteY19" fmla="*/ 4523 h 10000"/>
              <a:gd name="connsiteX20" fmla="*/ 6042 w 10000"/>
              <a:gd name="connsiteY20" fmla="*/ 5807 h 10000"/>
              <a:gd name="connsiteX21" fmla="*/ 5882 w 10000"/>
              <a:gd name="connsiteY21" fmla="*/ 7081 h 10000"/>
              <a:gd name="connsiteX22" fmla="*/ 5190 w 10000"/>
              <a:gd name="connsiteY22" fmla="*/ 8093 h 10000"/>
              <a:gd name="connsiteX23" fmla="*/ 3670 w 10000"/>
              <a:gd name="connsiteY23" fmla="*/ 8937 h 10000"/>
              <a:gd name="connsiteX24" fmla="*/ 1431 w 10000"/>
              <a:gd name="connsiteY24" fmla="*/ 9226 h 10000"/>
              <a:gd name="connsiteX25" fmla="*/ 108 w 10000"/>
              <a:gd name="connsiteY25" fmla="*/ 8036 h 10000"/>
              <a:gd name="connsiteX26" fmla="*/ 162 w 10000"/>
              <a:gd name="connsiteY26" fmla="*/ 6438 h 10000"/>
              <a:gd name="connsiteX27" fmla="*/ 1000 w 10000"/>
              <a:gd name="connsiteY27" fmla="*/ 5328 h 10000"/>
              <a:gd name="connsiteX28" fmla="*/ 2224 w 10000"/>
              <a:gd name="connsiteY28" fmla="*/ 4915 h 10000"/>
              <a:gd name="connsiteX29" fmla="*/ 3264 w 10000"/>
              <a:gd name="connsiteY29" fmla="*/ 3275 h 10000"/>
              <a:gd name="connsiteX30" fmla="*/ 3403 w 10000"/>
              <a:gd name="connsiteY30" fmla="*/ 1136 h 10000"/>
              <a:gd name="connsiteX31" fmla="*/ 1483 w 10000"/>
              <a:gd name="connsiteY31" fmla="*/ 1106 h 10000"/>
              <a:gd name="connsiteX32" fmla="*/ 248 w 10000"/>
              <a:gd name="connsiteY32" fmla="*/ 1496 h 10000"/>
              <a:gd name="connsiteX0" fmla="*/ 155 w 10000"/>
              <a:gd name="connsiteY0" fmla="*/ 3744 h 10000"/>
              <a:gd name="connsiteX1" fmla="*/ 1038 w 10000"/>
              <a:gd name="connsiteY1" fmla="*/ 4814 h 10000"/>
              <a:gd name="connsiteX2" fmla="*/ 1158 w 10000"/>
              <a:gd name="connsiteY2" fmla="*/ 4704 h 10000"/>
              <a:gd name="connsiteX3" fmla="*/ 1661 w 10000"/>
              <a:gd name="connsiteY3" fmla="*/ 6593 h 10000"/>
              <a:gd name="connsiteX4" fmla="*/ 3158 w 10000"/>
              <a:gd name="connsiteY4" fmla="*/ 6510 h 10000"/>
              <a:gd name="connsiteX5" fmla="*/ 4685 w 10000"/>
              <a:gd name="connsiteY5" fmla="*/ 5048 h 10000"/>
              <a:gd name="connsiteX6" fmla="*/ 5227 w 10000"/>
              <a:gd name="connsiteY6" fmla="*/ 2876 h 10000"/>
              <a:gd name="connsiteX7" fmla="*/ 4092 w 10000"/>
              <a:gd name="connsiteY7" fmla="*/ 4243 h 10000"/>
              <a:gd name="connsiteX8" fmla="*/ 4313 w 10000"/>
              <a:gd name="connsiteY8" fmla="*/ 8061 h 10000"/>
              <a:gd name="connsiteX9" fmla="*/ 5273 w 10000"/>
              <a:gd name="connsiteY9" fmla="*/ 10000 h 10000"/>
              <a:gd name="connsiteX10" fmla="*/ 6041 w 10000"/>
              <a:gd name="connsiteY10" fmla="*/ 8261 h 10000"/>
              <a:gd name="connsiteX11" fmla="*/ 7316 w 10000"/>
              <a:gd name="connsiteY11" fmla="*/ 7063 h 10000"/>
              <a:gd name="connsiteX12" fmla="*/ 8728 w 10000"/>
              <a:gd name="connsiteY12" fmla="*/ 6344 h 10000"/>
              <a:gd name="connsiteX13" fmla="*/ 8984 w 10000"/>
              <a:gd name="connsiteY13" fmla="*/ 4953 h 10000"/>
              <a:gd name="connsiteX14" fmla="*/ 9274 w 10000"/>
              <a:gd name="connsiteY14" fmla="*/ 2445 h 10000"/>
              <a:gd name="connsiteX15" fmla="*/ 9963 w 10000"/>
              <a:gd name="connsiteY15" fmla="*/ 385 h 10000"/>
              <a:gd name="connsiteX16" fmla="*/ 9665 w 10000"/>
              <a:gd name="connsiteY16" fmla="*/ 27 h 10000"/>
              <a:gd name="connsiteX17" fmla="*/ 8928 w 10000"/>
              <a:gd name="connsiteY17" fmla="*/ 847 h 10000"/>
              <a:gd name="connsiteX18" fmla="*/ 8630 w 10000"/>
              <a:gd name="connsiteY18" fmla="*/ 2813 h 10000"/>
              <a:gd name="connsiteX19" fmla="*/ 8068 w 10000"/>
              <a:gd name="connsiteY19" fmla="*/ 4083 h 10000"/>
              <a:gd name="connsiteX20" fmla="*/ 6779 w 10000"/>
              <a:gd name="connsiteY20" fmla="*/ 4523 h 10000"/>
              <a:gd name="connsiteX21" fmla="*/ 6042 w 10000"/>
              <a:gd name="connsiteY21" fmla="*/ 5807 h 10000"/>
              <a:gd name="connsiteX22" fmla="*/ 5882 w 10000"/>
              <a:gd name="connsiteY22" fmla="*/ 7081 h 10000"/>
              <a:gd name="connsiteX23" fmla="*/ 5190 w 10000"/>
              <a:gd name="connsiteY23" fmla="*/ 8093 h 10000"/>
              <a:gd name="connsiteX24" fmla="*/ 3670 w 10000"/>
              <a:gd name="connsiteY24" fmla="*/ 8937 h 10000"/>
              <a:gd name="connsiteX25" fmla="*/ 1431 w 10000"/>
              <a:gd name="connsiteY25" fmla="*/ 9226 h 10000"/>
              <a:gd name="connsiteX26" fmla="*/ 108 w 10000"/>
              <a:gd name="connsiteY26" fmla="*/ 8036 h 10000"/>
              <a:gd name="connsiteX27" fmla="*/ 162 w 10000"/>
              <a:gd name="connsiteY27" fmla="*/ 6438 h 10000"/>
              <a:gd name="connsiteX28" fmla="*/ 1000 w 10000"/>
              <a:gd name="connsiteY28" fmla="*/ 5328 h 10000"/>
              <a:gd name="connsiteX29" fmla="*/ 2224 w 10000"/>
              <a:gd name="connsiteY29" fmla="*/ 4915 h 10000"/>
              <a:gd name="connsiteX30" fmla="*/ 3264 w 10000"/>
              <a:gd name="connsiteY30" fmla="*/ 3275 h 10000"/>
              <a:gd name="connsiteX31" fmla="*/ 3403 w 10000"/>
              <a:gd name="connsiteY31" fmla="*/ 1136 h 10000"/>
              <a:gd name="connsiteX32" fmla="*/ 1483 w 10000"/>
              <a:gd name="connsiteY32" fmla="*/ 1106 h 10000"/>
              <a:gd name="connsiteX33" fmla="*/ 248 w 10000"/>
              <a:gd name="connsiteY33" fmla="*/ 1496 h 10000"/>
              <a:gd name="connsiteX0" fmla="*/ 155 w 10000"/>
              <a:gd name="connsiteY0" fmla="*/ 3744 h 10000"/>
              <a:gd name="connsiteX1" fmla="*/ 1038 w 10000"/>
              <a:gd name="connsiteY1" fmla="*/ 4814 h 10000"/>
              <a:gd name="connsiteX2" fmla="*/ 1661 w 10000"/>
              <a:gd name="connsiteY2" fmla="*/ 6593 h 10000"/>
              <a:gd name="connsiteX3" fmla="*/ 3158 w 10000"/>
              <a:gd name="connsiteY3" fmla="*/ 6510 h 10000"/>
              <a:gd name="connsiteX4" fmla="*/ 4685 w 10000"/>
              <a:gd name="connsiteY4" fmla="*/ 5048 h 10000"/>
              <a:gd name="connsiteX5" fmla="*/ 5227 w 10000"/>
              <a:gd name="connsiteY5" fmla="*/ 2876 h 10000"/>
              <a:gd name="connsiteX6" fmla="*/ 4092 w 10000"/>
              <a:gd name="connsiteY6" fmla="*/ 4243 h 10000"/>
              <a:gd name="connsiteX7" fmla="*/ 4313 w 10000"/>
              <a:gd name="connsiteY7" fmla="*/ 8061 h 10000"/>
              <a:gd name="connsiteX8" fmla="*/ 5273 w 10000"/>
              <a:gd name="connsiteY8" fmla="*/ 10000 h 10000"/>
              <a:gd name="connsiteX9" fmla="*/ 6041 w 10000"/>
              <a:gd name="connsiteY9" fmla="*/ 8261 h 10000"/>
              <a:gd name="connsiteX10" fmla="*/ 7316 w 10000"/>
              <a:gd name="connsiteY10" fmla="*/ 7063 h 10000"/>
              <a:gd name="connsiteX11" fmla="*/ 8728 w 10000"/>
              <a:gd name="connsiteY11" fmla="*/ 6344 h 10000"/>
              <a:gd name="connsiteX12" fmla="*/ 8984 w 10000"/>
              <a:gd name="connsiteY12" fmla="*/ 4953 h 10000"/>
              <a:gd name="connsiteX13" fmla="*/ 9274 w 10000"/>
              <a:gd name="connsiteY13" fmla="*/ 2445 h 10000"/>
              <a:gd name="connsiteX14" fmla="*/ 9963 w 10000"/>
              <a:gd name="connsiteY14" fmla="*/ 385 h 10000"/>
              <a:gd name="connsiteX15" fmla="*/ 9665 w 10000"/>
              <a:gd name="connsiteY15" fmla="*/ 27 h 10000"/>
              <a:gd name="connsiteX16" fmla="*/ 8928 w 10000"/>
              <a:gd name="connsiteY16" fmla="*/ 847 h 10000"/>
              <a:gd name="connsiteX17" fmla="*/ 8630 w 10000"/>
              <a:gd name="connsiteY17" fmla="*/ 2813 h 10000"/>
              <a:gd name="connsiteX18" fmla="*/ 8068 w 10000"/>
              <a:gd name="connsiteY18" fmla="*/ 4083 h 10000"/>
              <a:gd name="connsiteX19" fmla="*/ 6779 w 10000"/>
              <a:gd name="connsiteY19" fmla="*/ 4523 h 10000"/>
              <a:gd name="connsiteX20" fmla="*/ 6042 w 10000"/>
              <a:gd name="connsiteY20" fmla="*/ 5807 h 10000"/>
              <a:gd name="connsiteX21" fmla="*/ 5882 w 10000"/>
              <a:gd name="connsiteY21" fmla="*/ 7081 h 10000"/>
              <a:gd name="connsiteX22" fmla="*/ 5190 w 10000"/>
              <a:gd name="connsiteY22" fmla="*/ 8093 h 10000"/>
              <a:gd name="connsiteX23" fmla="*/ 3670 w 10000"/>
              <a:gd name="connsiteY23" fmla="*/ 8937 h 10000"/>
              <a:gd name="connsiteX24" fmla="*/ 1431 w 10000"/>
              <a:gd name="connsiteY24" fmla="*/ 9226 h 10000"/>
              <a:gd name="connsiteX25" fmla="*/ 108 w 10000"/>
              <a:gd name="connsiteY25" fmla="*/ 8036 h 10000"/>
              <a:gd name="connsiteX26" fmla="*/ 162 w 10000"/>
              <a:gd name="connsiteY26" fmla="*/ 6438 h 10000"/>
              <a:gd name="connsiteX27" fmla="*/ 1000 w 10000"/>
              <a:gd name="connsiteY27" fmla="*/ 5328 h 10000"/>
              <a:gd name="connsiteX28" fmla="*/ 2224 w 10000"/>
              <a:gd name="connsiteY28" fmla="*/ 4915 h 10000"/>
              <a:gd name="connsiteX29" fmla="*/ 3264 w 10000"/>
              <a:gd name="connsiteY29" fmla="*/ 3275 h 10000"/>
              <a:gd name="connsiteX30" fmla="*/ 3403 w 10000"/>
              <a:gd name="connsiteY30" fmla="*/ 1136 h 10000"/>
              <a:gd name="connsiteX31" fmla="*/ 1483 w 10000"/>
              <a:gd name="connsiteY31" fmla="*/ 1106 h 10000"/>
              <a:gd name="connsiteX32" fmla="*/ 248 w 10000"/>
              <a:gd name="connsiteY32" fmla="*/ 1496 h 10000"/>
              <a:gd name="connsiteX0" fmla="*/ 155 w 10000"/>
              <a:gd name="connsiteY0" fmla="*/ 3744 h 10000"/>
              <a:gd name="connsiteX1" fmla="*/ 1001 w 10000"/>
              <a:gd name="connsiteY1" fmla="*/ 4874 h 10000"/>
              <a:gd name="connsiteX2" fmla="*/ 1661 w 10000"/>
              <a:gd name="connsiteY2" fmla="*/ 6593 h 10000"/>
              <a:gd name="connsiteX3" fmla="*/ 3158 w 10000"/>
              <a:gd name="connsiteY3" fmla="*/ 6510 h 10000"/>
              <a:gd name="connsiteX4" fmla="*/ 4685 w 10000"/>
              <a:gd name="connsiteY4" fmla="*/ 5048 h 10000"/>
              <a:gd name="connsiteX5" fmla="*/ 5227 w 10000"/>
              <a:gd name="connsiteY5" fmla="*/ 2876 h 10000"/>
              <a:gd name="connsiteX6" fmla="*/ 4092 w 10000"/>
              <a:gd name="connsiteY6" fmla="*/ 4243 h 10000"/>
              <a:gd name="connsiteX7" fmla="*/ 4313 w 10000"/>
              <a:gd name="connsiteY7" fmla="*/ 8061 h 10000"/>
              <a:gd name="connsiteX8" fmla="*/ 5273 w 10000"/>
              <a:gd name="connsiteY8" fmla="*/ 10000 h 10000"/>
              <a:gd name="connsiteX9" fmla="*/ 6041 w 10000"/>
              <a:gd name="connsiteY9" fmla="*/ 8261 h 10000"/>
              <a:gd name="connsiteX10" fmla="*/ 7316 w 10000"/>
              <a:gd name="connsiteY10" fmla="*/ 7063 h 10000"/>
              <a:gd name="connsiteX11" fmla="*/ 8728 w 10000"/>
              <a:gd name="connsiteY11" fmla="*/ 6344 h 10000"/>
              <a:gd name="connsiteX12" fmla="*/ 8984 w 10000"/>
              <a:gd name="connsiteY12" fmla="*/ 4953 h 10000"/>
              <a:gd name="connsiteX13" fmla="*/ 9274 w 10000"/>
              <a:gd name="connsiteY13" fmla="*/ 2445 h 10000"/>
              <a:gd name="connsiteX14" fmla="*/ 9963 w 10000"/>
              <a:gd name="connsiteY14" fmla="*/ 385 h 10000"/>
              <a:gd name="connsiteX15" fmla="*/ 9665 w 10000"/>
              <a:gd name="connsiteY15" fmla="*/ 27 h 10000"/>
              <a:gd name="connsiteX16" fmla="*/ 8928 w 10000"/>
              <a:gd name="connsiteY16" fmla="*/ 847 h 10000"/>
              <a:gd name="connsiteX17" fmla="*/ 8630 w 10000"/>
              <a:gd name="connsiteY17" fmla="*/ 2813 h 10000"/>
              <a:gd name="connsiteX18" fmla="*/ 8068 w 10000"/>
              <a:gd name="connsiteY18" fmla="*/ 4083 h 10000"/>
              <a:gd name="connsiteX19" fmla="*/ 6779 w 10000"/>
              <a:gd name="connsiteY19" fmla="*/ 4523 h 10000"/>
              <a:gd name="connsiteX20" fmla="*/ 6042 w 10000"/>
              <a:gd name="connsiteY20" fmla="*/ 5807 h 10000"/>
              <a:gd name="connsiteX21" fmla="*/ 5882 w 10000"/>
              <a:gd name="connsiteY21" fmla="*/ 7081 h 10000"/>
              <a:gd name="connsiteX22" fmla="*/ 5190 w 10000"/>
              <a:gd name="connsiteY22" fmla="*/ 8093 h 10000"/>
              <a:gd name="connsiteX23" fmla="*/ 3670 w 10000"/>
              <a:gd name="connsiteY23" fmla="*/ 8937 h 10000"/>
              <a:gd name="connsiteX24" fmla="*/ 1431 w 10000"/>
              <a:gd name="connsiteY24" fmla="*/ 9226 h 10000"/>
              <a:gd name="connsiteX25" fmla="*/ 108 w 10000"/>
              <a:gd name="connsiteY25" fmla="*/ 8036 h 10000"/>
              <a:gd name="connsiteX26" fmla="*/ 162 w 10000"/>
              <a:gd name="connsiteY26" fmla="*/ 6438 h 10000"/>
              <a:gd name="connsiteX27" fmla="*/ 1000 w 10000"/>
              <a:gd name="connsiteY27" fmla="*/ 5328 h 10000"/>
              <a:gd name="connsiteX28" fmla="*/ 2224 w 10000"/>
              <a:gd name="connsiteY28" fmla="*/ 4915 h 10000"/>
              <a:gd name="connsiteX29" fmla="*/ 3264 w 10000"/>
              <a:gd name="connsiteY29" fmla="*/ 3275 h 10000"/>
              <a:gd name="connsiteX30" fmla="*/ 3403 w 10000"/>
              <a:gd name="connsiteY30" fmla="*/ 1136 h 10000"/>
              <a:gd name="connsiteX31" fmla="*/ 1483 w 10000"/>
              <a:gd name="connsiteY31" fmla="*/ 1106 h 10000"/>
              <a:gd name="connsiteX32" fmla="*/ 248 w 10000"/>
              <a:gd name="connsiteY32" fmla="*/ 1496 h 10000"/>
              <a:gd name="connsiteX0" fmla="*/ 155 w 10000"/>
              <a:gd name="connsiteY0" fmla="*/ 3744 h 10000"/>
              <a:gd name="connsiteX1" fmla="*/ 1001 w 10000"/>
              <a:gd name="connsiteY1" fmla="*/ 4874 h 10000"/>
              <a:gd name="connsiteX2" fmla="*/ 1661 w 10000"/>
              <a:gd name="connsiteY2" fmla="*/ 6593 h 10000"/>
              <a:gd name="connsiteX3" fmla="*/ 3158 w 10000"/>
              <a:gd name="connsiteY3" fmla="*/ 6510 h 10000"/>
              <a:gd name="connsiteX4" fmla="*/ 4685 w 10000"/>
              <a:gd name="connsiteY4" fmla="*/ 5048 h 10000"/>
              <a:gd name="connsiteX5" fmla="*/ 5227 w 10000"/>
              <a:gd name="connsiteY5" fmla="*/ 2876 h 10000"/>
              <a:gd name="connsiteX6" fmla="*/ 4092 w 10000"/>
              <a:gd name="connsiteY6" fmla="*/ 4243 h 10000"/>
              <a:gd name="connsiteX7" fmla="*/ 4313 w 10000"/>
              <a:gd name="connsiteY7" fmla="*/ 8061 h 10000"/>
              <a:gd name="connsiteX8" fmla="*/ 5273 w 10000"/>
              <a:gd name="connsiteY8" fmla="*/ 10000 h 10000"/>
              <a:gd name="connsiteX9" fmla="*/ 6041 w 10000"/>
              <a:gd name="connsiteY9" fmla="*/ 8261 h 10000"/>
              <a:gd name="connsiteX10" fmla="*/ 7316 w 10000"/>
              <a:gd name="connsiteY10" fmla="*/ 7063 h 10000"/>
              <a:gd name="connsiteX11" fmla="*/ 8728 w 10000"/>
              <a:gd name="connsiteY11" fmla="*/ 6344 h 10000"/>
              <a:gd name="connsiteX12" fmla="*/ 8984 w 10000"/>
              <a:gd name="connsiteY12" fmla="*/ 4953 h 10000"/>
              <a:gd name="connsiteX13" fmla="*/ 9274 w 10000"/>
              <a:gd name="connsiteY13" fmla="*/ 2445 h 10000"/>
              <a:gd name="connsiteX14" fmla="*/ 9963 w 10000"/>
              <a:gd name="connsiteY14" fmla="*/ 385 h 10000"/>
              <a:gd name="connsiteX15" fmla="*/ 9665 w 10000"/>
              <a:gd name="connsiteY15" fmla="*/ 27 h 10000"/>
              <a:gd name="connsiteX16" fmla="*/ 8928 w 10000"/>
              <a:gd name="connsiteY16" fmla="*/ 847 h 10000"/>
              <a:gd name="connsiteX17" fmla="*/ 8630 w 10000"/>
              <a:gd name="connsiteY17" fmla="*/ 2813 h 10000"/>
              <a:gd name="connsiteX18" fmla="*/ 8068 w 10000"/>
              <a:gd name="connsiteY18" fmla="*/ 4083 h 10000"/>
              <a:gd name="connsiteX19" fmla="*/ 6779 w 10000"/>
              <a:gd name="connsiteY19" fmla="*/ 4523 h 10000"/>
              <a:gd name="connsiteX20" fmla="*/ 6042 w 10000"/>
              <a:gd name="connsiteY20" fmla="*/ 5807 h 10000"/>
              <a:gd name="connsiteX21" fmla="*/ 5882 w 10000"/>
              <a:gd name="connsiteY21" fmla="*/ 7081 h 10000"/>
              <a:gd name="connsiteX22" fmla="*/ 5190 w 10000"/>
              <a:gd name="connsiteY22" fmla="*/ 8093 h 10000"/>
              <a:gd name="connsiteX23" fmla="*/ 3670 w 10000"/>
              <a:gd name="connsiteY23" fmla="*/ 8937 h 10000"/>
              <a:gd name="connsiteX24" fmla="*/ 1431 w 10000"/>
              <a:gd name="connsiteY24" fmla="*/ 9226 h 10000"/>
              <a:gd name="connsiteX25" fmla="*/ 108 w 10000"/>
              <a:gd name="connsiteY25" fmla="*/ 8036 h 10000"/>
              <a:gd name="connsiteX26" fmla="*/ 162 w 10000"/>
              <a:gd name="connsiteY26" fmla="*/ 6438 h 10000"/>
              <a:gd name="connsiteX27" fmla="*/ 1000 w 10000"/>
              <a:gd name="connsiteY27" fmla="*/ 5328 h 10000"/>
              <a:gd name="connsiteX28" fmla="*/ 2224 w 10000"/>
              <a:gd name="connsiteY28" fmla="*/ 4915 h 10000"/>
              <a:gd name="connsiteX29" fmla="*/ 3264 w 10000"/>
              <a:gd name="connsiteY29" fmla="*/ 3275 h 10000"/>
              <a:gd name="connsiteX30" fmla="*/ 3403 w 10000"/>
              <a:gd name="connsiteY30" fmla="*/ 1136 h 10000"/>
              <a:gd name="connsiteX31" fmla="*/ 1483 w 10000"/>
              <a:gd name="connsiteY31" fmla="*/ 1106 h 10000"/>
              <a:gd name="connsiteX32" fmla="*/ 248 w 10000"/>
              <a:gd name="connsiteY32" fmla="*/ 1496 h 10000"/>
              <a:gd name="connsiteX0" fmla="*/ 155 w 10000"/>
              <a:gd name="connsiteY0" fmla="*/ 3744 h 10000"/>
              <a:gd name="connsiteX1" fmla="*/ 1001 w 10000"/>
              <a:gd name="connsiteY1" fmla="*/ 4874 h 10000"/>
              <a:gd name="connsiteX2" fmla="*/ 1661 w 10000"/>
              <a:gd name="connsiteY2" fmla="*/ 6593 h 10000"/>
              <a:gd name="connsiteX3" fmla="*/ 3158 w 10000"/>
              <a:gd name="connsiteY3" fmla="*/ 6510 h 10000"/>
              <a:gd name="connsiteX4" fmla="*/ 4685 w 10000"/>
              <a:gd name="connsiteY4" fmla="*/ 5048 h 10000"/>
              <a:gd name="connsiteX5" fmla="*/ 5227 w 10000"/>
              <a:gd name="connsiteY5" fmla="*/ 2876 h 10000"/>
              <a:gd name="connsiteX6" fmla="*/ 4092 w 10000"/>
              <a:gd name="connsiteY6" fmla="*/ 4243 h 10000"/>
              <a:gd name="connsiteX7" fmla="*/ 4313 w 10000"/>
              <a:gd name="connsiteY7" fmla="*/ 8061 h 10000"/>
              <a:gd name="connsiteX8" fmla="*/ 5273 w 10000"/>
              <a:gd name="connsiteY8" fmla="*/ 10000 h 10000"/>
              <a:gd name="connsiteX9" fmla="*/ 6041 w 10000"/>
              <a:gd name="connsiteY9" fmla="*/ 8261 h 10000"/>
              <a:gd name="connsiteX10" fmla="*/ 7316 w 10000"/>
              <a:gd name="connsiteY10" fmla="*/ 7063 h 10000"/>
              <a:gd name="connsiteX11" fmla="*/ 8728 w 10000"/>
              <a:gd name="connsiteY11" fmla="*/ 6344 h 10000"/>
              <a:gd name="connsiteX12" fmla="*/ 8984 w 10000"/>
              <a:gd name="connsiteY12" fmla="*/ 4953 h 10000"/>
              <a:gd name="connsiteX13" fmla="*/ 9274 w 10000"/>
              <a:gd name="connsiteY13" fmla="*/ 2445 h 10000"/>
              <a:gd name="connsiteX14" fmla="*/ 9963 w 10000"/>
              <a:gd name="connsiteY14" fmla="*/ 385 h 10000"/>
              <a:gd name="connsiteX15" fmla="*/ 9665 w 10000"/>
              <a:gd name="connsiteY15" fmla="*/ 27 h 10000"/>
              <a:gd name="connsiteX16" fmla="*/ 8928 w 10000"/>
              <a:gd name="connsiteY16" fmla="*/ 847 h 10000"/>
              <a:gd name="connsiteX17" fmla="*/ 8630 w 10000"/>
              <a:gd name="connsiteY17" fmla="*/ 2813 h 10000"/>
              <a:gd name="connsiteX18" fmla="*/ 8068 w 10000"/>
              <a:gd name="connsiteY18" fmla="*/ 4083 h 10000"/>
              <a:gd name="connsiteX19" fmla="*/ 6779 w 10000"/>
              <a:gd name="connsiteY19" fmla="*/ 4523 h 10000"/>
              <a:gd name="connsiteX20" fmla="*/ 6042 w 10000"/>
              <a:gd name="connsiteY20" fmla="*/ 5807 h 10000"/>
              <a:gd name="connsiteX21" fmla="*/ 5882 w 10000"/>
              <a:gd name="connsiteY21" fmla="*/ 7081 h 10000"/>
              <a:gd name="connsiteX22" fmla="*/ 5190 w 10000"/>
              <a:gd name="connsiteY22" fmla="*/ 8093 h 10000"/>
              <a:gd name="connsiteX23" fmla="*/ 3670 w 10000"/>
              <a:gd name="connsiteY23" fmla="*/ 8937 h 10000"/>
              <a:gd name="connsiteX24" fmla="*/ 1431 w 10000"/>
              <a:gd name="connsiteY24" fmla="*/ 9226 h 10000"/>
              <a:gd name="connsiteX25" fmla="*/ 108 w 10000"/>
              <a:gd name="connsiteY25" fmla="*/ 8036 h 10000"/>
              <a:gd name="connsiteX26" fmla="*/ 162 w 10000"/>
              <a:gd name="connsiteY26" fmla="*/ 6438 h 10000"/>
              <a:gd name="connsiteX27" fmla="*/ 1000 w 10000"/>
              <a:gd name="connsiteY27" fmla="*/ 5328 h 10000"/>
              <a:gd name="connsiteX28" fmla="*/ 2224 w 10000"/>
              <a:gd name="connsiteY28" fmla="*/ 4915 h 10000"/>
              <a:gd name="connsiteX29" fmla="*/ 3264 w 10000"/>
              <a:gd name="connsiteY29" fmla="*/ 3275 h 10000"/>
              <a:gd name="connsiteX30" fmla="*/ 3403 w 10000"/>
              <a:gd name="connsiteY30" fmla="*/ 1136 h 10000"/>
              <a:gd name="connsiteX31" fmla="*/ 1483 w 10000"/>
              <a:gd name="connsiteY31" fmla="*/ 1106 h 10000"/>
              <a:gd name="connsiteX32" fmla="*/ 248 w 10000"/>
              <a:gd name="connsiteY32" fmla="*/ 1496 h 10000"/>
              <a:gd name="connsiteX0" fmla="*/ 155 w 10000"/>
              <a:gd name="connsiteY0" fmla="*/ 3744 h 10000"/>
              <a:gd name="connsiteX1" fmla="*/ 1243 w 10000"/>
              <a:gd name="connsiteY1" fmla="*/ 5384 h 10000"/>
              <a:gd name="connsiteX2" fmla="*/ 1661 w 10000"/>
              <a:gd name="connsiteY2" fmla="*/ 6593 h 10000"/>
              <a:gd name="connsiteX3" fmla="*/ 3158 w 10000"/>
              <a:gd name="connsiteY3" fmla="*/ 6510 h 10000"/>
              <a:gd name="connsiteX4" fmla="*/ 4685 w 10000"/>
              <a:gd name="connsiteY4" fmla="*/ 5048 h 10000"/>
              <a:gd name="connsiteX5" fmla="*/ 5227 w 10000"/>
              <a:gd name="connsiteY5" fmla="*/ 2876 h 10000"/>
              <a:gd name="connsiteX6" fmla="*/ 4092 w 10000"/>
              <a:gd name="connsiteY6" fmla="*/ 4243 h 10000"/>
              <a:gd name="connsiteX7" fmla="*/ 4313 w 10000"/>
              <a:gd name="connsiteY7" fmla="*/ 8061 h 10000"/>
              <a:gd name="connsiteX8" fmla="*/ 5273 w 10000"/>
              <a:gd name="connsiteY8" fmla="*/ 10000 h 10000"/>
              <a:gd name="connsiteX9" fmla="*/ 6041 w 10000"/>
              <a:gd name="connsiteY9" fmla="*/ 8261 h 10000"/>
              <a:gd name="connsiteX10" fmla="*/ 7316 w 10000"/>
              <a:gd name="connsiteY10" fmla="*/ 7063 h 10000"/>
              <a:gd name="connsiteX11" fmla="*/ 8728 w 10000"/>
              <a:gd name="connsiteY11" fmla="*/ 6344 h 10000"/>
              <a:gd name="connsiteX12" fmla="*/ 8984 w 10000"/>
              <a:gd name="connsiteY12" fmla="*/ 4953 h 10000"/>
              <a:gd name="connsiteX13" fmla="*/ 9274 w 10000"/>
              <a:gd name="connsiteY13" fmla="*/ 2445 h 10000"/>
              <a:gd name="connsiteX14" fmla="*/ 9963 w 10000"/>
              <a:gd name="connsiteY14" fmla="*/ 385 h 10000"/>
              <a:gd name="connsiteX15" fmla="*/ 9665 w 10000"/>
              <a:gd name="connsiteY15" fmla="*/ 27 h 10000"/>
              <a:gd name="connsiteX16" fmla="*/ 8928 w 10000"/>
              <a:gd name="connsiteY16" fmla="*/ 847 h 10000"/>
              <a:gd name="connsiteX17" fmla="*/ 8630 w 10000"/>
              <a:gd name="connsiteY17" fmla="*/ 2813 h 10000"/>
              <a:gd name="connsiteX18" fmla="*/ 8068 w 10000"/>
              <a:gd name="connsiteY18" fmla="*/ 4083 h 10000"/>
              <a:gd name="connsiteX19" fmla="*/ 6779 w 10000"/>
              <a:gd name="connsiteY19" fmla="*/ 4523 h 10000"/>
              <a:gd name="connsiteX20" fmla="*/ 6042 w 10000"/>
              <a:gd name="connsiteY20" fmla="*/ 5807 h 10000"/>
              <a:gd name="connsiteX21" fmla="*/ 5882 w 10000"/>
              <a:gd name="connsiteY21" fmla="*/ 7081 h 10000"/>
              <a:gd name="connsiteX22" fmla="*/ 5190 w 10000"/>
              <a:gd name="connsiteY22" fmla="*/ 8093 h 10000"/>
              <a:gd name="connsiteX23" fmla="*/ 3670 w 10000"/>
              <a:gd name="connsiteY23" fmla="*/ 8937 h 10000"/>
              <a:gd name="connsiteX24" fmla="*/ 1431 w 10000"/>
              <a:gd name="connsiteY24" fmla="*/ 9226 h 10000"/>
              <a:gd name="connsiteX25" fmla="*/ 108 w 10000"/>
              <a:gd name="connsiteY25" fmla="*/ 8036 h 10000"/>
              <a:gd name="connsiteX26" fmla="*/ 162 w 10000"/>
              <a:gd name="connsiteY26" fmla="*/ 6438 h 10000"/>
              <a:gd name="connsiteX27" fmla="*/ 1000 w 10000"/>
              <a:gd name="connsiteY27" fmla="*/ 5328 h 10000"/>
              <a:gd name="connsiteX28" fmla="*/ 2224 w 10000"/>
              <a:gd name="connsiteY28" fmla="*/ 4915 h 10000"/>
              <a:gd name="connsiteX29" fmla="*/ 3264 w 10000"/>
              <a:gd name="connsiteY29" fmla="*/ 3275 h 10000"/>
              <a:gd name="connsiteX30" fmla="*/ 3403 w 10000"/>
              <a:gd name="connsiteY30" fmla="*/ 1136 h 10000"/>
              <a:gd name="connsiteX31" fmla="*/ 1483 w 10000"/>
              <a:gd name="connsiteY31" fmla="*/ 1106 h 10000"/>
              <a:gd name="connsiteX32" fmla="*/ 248 w 10000"/>
              <a:gd name="connsiteY32" fmla="*/ 1496 h 10000"/>
              <a:gd name="connsiteX0" fmla="*/ 155 w 10000"/>
              <a:gd name="connsiteY0" fmla="*/ 3744 h 10000"/>
              <a:gd name="connsiteX1" fmla="*/ 1243 w 10000"/>
              <a:gd name="connsiteY1" fmla="*/ 5384 h 10000"/>
              <a:gd name="connsiteX2" fmla="*/ 1661 w 10000"/>
              <a:gd name="connsiteY2" fmla="*/ 6593 h 10000"/>
              <a:gd name="connsiteX3" fmla="*/ 3158 w 10000"/>
              <a:gd name="connsiteY3" fmla="*/ 6510 h 10000"/>
              <a:gd name="connsiteX4" fmla="*/ 4685 w 10000"/>
              <a:gd name="connsiteY4" fmla="*/ 5048 h 10000"/>
              <a:gd name="connsiteX5" fmla="*/ 5227 w 10000"/>
              <a:gd name="connsiteY5" fmla="*/ 2876 h 10000"/>
              <a:gd name="connsiteX6" fmla="*/ 4092 w 10000"/>
              <a:gd name="connsiteY6" fmla="*/ 4243 h 10000"/>
              <a:gd name="connsiteX7" fmla="*/ 4313 w 10000"/>
              <a:gd name="connsiteY7" fmla="*/ 8061 h 10000"/>
              <a:gd name="connsiteX8" fmla="*/ 5273 w 10000"/>
              <a:gd name="connsiteY8" fmla="*/ 10000 h 10000"/>
              <a:gd name="connsiteX9" fmla="*/ 6041 w 10000"/>
              <a:gd name="connsiteY9" fmla="*/ 8261 h 10000"/>
              <a:gd name="connsiteX10" fmla="*/ 7316 w 10000"/>
              <a:gd name="connsiteY10" fmla="*/ 7063 h 10000"/>
              <a:gd name="connsiteX11" fmla="*/ 8728 w 10000"/>
              <a:gd name="connsiteY11" fmla="*/ 6344 h 10000"/>
              <a:gd name="connsiteX12" fmla="*/ 8984 w 10000"/>
              <a:gd name="connsiteY12" fmla="*/ 4953 h 10000"/>
              <a:gd name="connsiteX13" fmla="*/ 9274 w 10000"/>
              <a:gd name="connsiteY13" fmla="*/ 2445 h 10000"/>
              <a:gd name="connsiteX14" fmla="*/ 9963 w 10000"/>
              <a:gd name="connsiteY14" fmla="*/ 385 h 10000"/>
              <a:gd name="connsiteX15" fmla="*/ 9665 w 10000"/>
              <a:gd name="connsiteY15" fmla="*/ 27 h 10000"/>
              <a:gd name="connsiteX16" fmla="*/ 8928 w 10000"/>
              <a:gd name="connsiteY16" fmla="*/ 847 h 10000"/>
              <a:gd name="connsiteX17" fmla="*/ 8630 w 10000"/>
              <a:gd name="connsiteY17" fmla="*/ 2813 h 10000"/>
              <a:gd name="connsiteX18" fmla="*/ 8068 w 10000"/>
              <a:gd name="connsiteY18" fmla="*/ 4083 h 10000"/>
              <a:gd name="connsiteX19" fmla="*/ 6779 w 10000"/>
              <a:gd name="connsiteY19" fmla="*/ 4523 h 10000"/>
              <a:gd name="connsiteX20" fmla="*/ 6042 w 10000"/>
              <a:gd name="connsiteY20" fmla="*/ 5807 h 10000"/>
              <a:gd name="connsiteX21" fmla="*/ 5882 w 10000"/>
              <a:gd name="connsiteY21" fmla="*/ 7081 h 10000"/>
              <a:gd name="connsiteX22" fmla="*/ 5190 w 10000"/>
              <a:gd name="connsiteY22" fmla="*/ 8093 h 10000"/>
              <a:gd name="connsiteX23" fmla="*/ 3670 w 10000"/>
              <a:gd name="connsiteY23" fmla="*/ 8937 h 10000"/>
              <a:gd name="connsiteX24" fmla="*/ 1431 w 10000"/>
              <a:gd name="connsiteY24" fmla="*/ 9226 h 10000"/>
              <a:gd name="connsiteX25" fmla="*/ 108 w 10000"/>
              <a:gd name="connsiteY25" fmla="*/ 8036 h 10000"/>
              <a:gd name="connsiteX26" fmla="*/ 162 w 10000"/>
              <a:gd name="connsiteY26" fmla="*/ 6438 h 10000"/>
              <a:gd name="connsiteX27" fmla="*/ 1000 w 10000"/>
              <a:gd name="connsiteY27" fmla="*/ 5328 h 10000"/>
              <a:gd name="connsiteX28" fmla="*/ 2224 w 10000"/>
              <a:gd name="connsiteY28" fmla="*/ 4915 h 10000"/>
              <a:gd name="connsiteX29" fmla="*/ 3264 w 10000"/>
              <a:gd name="connsiteY29" fmla="*/ 3275 h 10000"/>
              <a:gd name="connsiteX30" fmla="*/ 3403 w 10000"/>
              <a:gd name="connsiteY30" fmla="*/ 1136 h 10000"/>
              <a:gd name="connsiteX31" fmla="*/ 1483 w 10000"/>
              <a:gd name="connsiteY31" fmla="*/ 1106 h 10000"/>
              <a:gd name="connsiteX32" fmla="*/ 248 w 10000"/>
              <a:gd name="connsiteY32" fmla="*/ 1496 h 10000"/>
              <a:gd name="connsiteX0" fmla="*/ 155 w 10000"/>
              <a:gd name="connsiteY0" fmla="*/ 3744 h 10000"/>
              <a:gd name="connsiteX1" fmla="*/ 1243 w 10000"/>
              <a:gd name="connsiteY1" fmla="*/ 5384 h 10000"/>
              <a:gd name="connsiteX2" fmla="*/ 1661 w 10000"/>
              <a:gd name="connsiteY2" fmla="*/ 6593 h 10000"/>
              <a:gd name="connsiteX3" fmla="*/ 3158 w 10000"/>
              <a:gd name="connsiteY3" fmla="*/ 6510 h 10000"/>
              <a:gd name="connsiteX4" fmla="*/ 4685 w 10000"/>
              <a:gd name="connsiteY4" fmla="*/ 5048 h 10000"/>
              <a:gd name="connsiteX5" fmla="*/ 5227 w 10000"/>
              <a:gd name="connsiteY5" fmla="*/ 2876 h 10000"/>
              <a:gd name="connsiteX6" fmla="*/ 4092 w 10000"/>
              <a:gd name="connsiteY6" fmla="*/ 4243 h 10000"/>
              <a:gd name="connsiteX7" fmla="*/ 4313 w 10000"/>
              <a:gd name="connsiteY7" fmla="*/ 8061 h 10000"/>
              <a:gd name="connsiteX8" fmla="*/ 5273 w 10000"/>
              <a:gd name="connsiteY8" fmla="*/ 10000 h 10000"/>
              <a:gd name="connsiteX9" fmla="*/ 6041 w 10000"/>
              <a:gd name="connsiteY9" fmla="*/ 8261 h 10000"/>
              <a:gd name="connsiteX10" fmla="*/ 7316 w 10000"/>
              <a:gd name="connsiteY10" fmla="*/ 7063 h 10000"/>
              <a:gd name="connsiteX11" fmla="*/ 8728 w 10000"/>
              <a:gd name="connsiteY11" fmla="*/ 6344 h 10000"/>
              <a:gd name="connsiteX12" fmla="*/ 8984 w 10000"/>
              <a:gd name="connsiteY12" fmla="*/ 4953 h 10000"/>
              <a:gd name="connsiteX13" fmla="*/ 9274 w 10000"/>
              <a:gd name="connsiteY13" fmla="*/ 2445 h 10000"/>
              <a:gd name="connsiteX14" fmla="*/ 9963 w 10000"/>
              <a:gd name="connsiteY14" fmla="*/ 385 h 10000"/>
              <a:gd name="connsiteX15" fmla="*/ 9665 w 10000"/>
              <a:gd name="connsiteY15" fmla="*/ 27 h 10000"/>
              <a:gd name="connsiteX16" fmla="*/ 8928 w 10000"/>
              <a:gd name="connsiteY16" fmla="*/ 847 h 10000"/>
              <a:gd name="connsiteX17" fmla="*/ 8630 w 10000"/>
              <a:gd name="connsiteY17" fmla="*/ 2813 h 10000"/>
              <a:gd name="connsiteX18" fmla="*/ 8068 w 10000"/>
              <a:gd name="connsiteY18" fmla="*/ 4083 h 10000"/>
              <a:gd name="connsiteX19" fmla="*/ 6779 w 10000"/>
              <a:gd name="connsiteY19" fmla="*/ 4523 h 10000"/>
              <a:gd name="connsiteX20" fmla="*/ 6042 w 10000"/>
              <a:gd name="connsiteY20" fmla="*/ 5807 h 10000"/>
              <a:gd name="connsiteX21" fmla="*/ 5882 w 10000"/>
              <a:gd name="connsiteY21" fmla="*/ 7081 h 10000"/>
              <a:gd name="connsiteX22" fmla="*/ 5190 w 10000"/>
              <a:gd name="connsiteY22" fmla="*/ 8093 h 10000"/>
              <a:gd name="connsiteX23" fmla="*/ 3670 w 10000"/>
              <a:gd name="connsiteY23" fmla="*/ 8937 h 10000"/>
              <a:gd name="connsiteX24" fmla="*/ 1431 w 10000"/>
              <a:gd name="connsiteY24" fmla="*/ 9226 h 10000"/>
              <a:gd name="connsiteX25" fmla="*/ 108 w 10000"/>
              <a:gd name="connsiteY25" fmla="*/ 8036 h 10000"/>
              <a:gd name="connsiteX26" fmla="*/ 162 w 10000"/>
              <a:gd name="connsiteY26" fmla="*/ 6438 h 10000"/>
              <a:gd name="connsiteX27" fmla="*/ 1000 w 10000"/>
              <a:gd name="connsiteY27" fmla="*/ 5328 h 10000"/>
              <a:gd name="connsiteX28" fmla="*/ 2224 w 10000"/>
              <a:gd name="connsiteY28" fmla="*/ 4915 h 10000"/>
              <a:gd name="connsiteX29" fmla="*/ 3264 w 10000"/>
              <a:gd name="connsiteY29" fmla="*/ 3275 h 10000"/>
              <a:gd name="connsiteX30" fmla="*/ 3403 w 10000"/>
              <a:gd name="connsiteY30" fmla="*/ 1136 h 10000"/>
              <a:gd name="connsiteX31" fmla="*/ 1483 w 10000"/>
              <a:gd name="connsiteY31" fmla="*/ 1106 h 10000"/>
              <a:gd name="connsiteX32" fmla="*/ 248 w 10000"/>
              <a:gd name="connsiteY32" fmla="*/ 1496 h 10000"/>
              <a:gd name="connsiteX0" fmla="*/ 155 w 10000"/>
              <a:gd name="connsiteY0" fmla="*/ 3744 h 10000"/>
              <a:gd name="connsiteX1" fmla="*/ 1243 w 10000"/>
              <a:gd name="connsiteY1" fmla="*/ 5384 h 10000"/>
              <a:gd name="connsiteX2" fmla="*/ 1661 w 10000"/>
              <a:gd name="connsiteY2" fmla="*/ 6593 h 10000"/>
              <a:gd name="connsiteX3" fmla="*/ 3158 w 10000"/>
              <a:gd name="connsiteY3" fmla="*/ 6510 h 10000"/>
              <a:gd name="connsiteX4" fmla="*/ 4685 w 10000"/>
              <a:gd name="connsiteY4" fmla="*/ 5048 h 10000"/>
              <a:gd name="connsiteX5" fmla="*/ 5227 w 10000"/>
              <a:gd name="connsiteY5" fmla="*/ 2876 h 10000"/>
              <a:gd name="connsiteX6" fmla="*/ 4092 w 10000"/>
              <a:gd name="connsiteY6" fmla="*/ 4243 h 10000"/>
              <a:gd name="connsiteX7" fmla="*/ 4313 w 10000"/>
              <a:gd name="connsiteY7" fmla="*/ 8061 h 10000"/>
              <a:gd name="connsiteX8" fmla="*/ 5273 w 10000"/>
              <a:gd name="connsiteY8" fmla="*/ 10000 h 10000"/>
              <a:gd name="connsiteX9" fmla="*/ 6041 w 10000"/>
              <a:gd name="connsiteY9" fmla="*/ 8261 h 10000"/>
              <a:gd name="connsiteX10" fmla="*/ 7316 w 10000"/>
              <a:gd name="connsiteY10" fmla="*/ 7063 h 10000"/>
              <a:gd name="connsiteX11" fmla="*/ 8728 w 10000"/>
              <a:gd name="connsiteY11" fmla="*/ 6344 h 10000"/>
              <a:gd name="connsiteX12" fmla="*/ 8984 w 10000"/>
              <a:gd name="connsiteY12" fmla="*/ 4953 h 10000"/>
              <a:gd name="connsiteX13" fmla="*/ 9274 w 10000"/>
              <a:gd name="connsiteY13" fmla="*/ 2445 h 10000"/>
              <a:gd name="connsiteX14" fmla="*/ 9963 w 10000"/>
              <a:gd name="connsiteY14" fmla="*/ 385 h 10000"/>
              <a:gd name="connsiteX15" fmla="*/ 9665 w 10000"/>
              <a:gd name="connsiteY15" fmla="*/ 27 h 10000"/>
              <a:gd name="connsiteX16" fmla="*/ 8928 w 10000"/>
              <a:gd name="connsiteY16" fmla="*/ 847 h 10000"/>
              <a:gd name="connsiteX17" fmla="*/ 8630 w 10000"/>
              <a:gd name="connsiteY17" fmla="*/ 2813 h 10000"/>
              <a:gd name="connsiteX18" fmla="*/ 8068 w 10000"/>
              <a:gd name="connsiteY18" fmla="*/ 4083 h 10000"/>
              <a:gd name="connsiteX19" fmla="*/ 6779 w 10000"/>
              <a:gd name="connsiteY19" fmla="*/ 4523 h 10000"/>
              <a:gd name="connsiteX20" fmla="*/ 6042 w 10000"/>
              <a:gd name="connsiteY20" fmla="*/ 5807 h 10000"/>
              <a:gd name="connsiteX21" fmla="*/ 5882 w 10000"/>
              <a:gd name="connsiteY21" fmla="*/ 7081 h 10000"/>
              <a:gd name="connsiteX22" fmla="*/ 5190 w 10000"/>
              <a:gd name="connsiteY22" fmla="*/ 8093 h 10000"/>
              <a:gd name="connsiteX23" fmla="*/ 3670 w 10000"/>
              <a:gd name="connsiteY23" fmla="*/ 8937 h 10000"/>
              <a:gd name="connsiteX24" fmla="*/ 1431 w 10000"/>
              <a:gd name="connsiteY24" fmla="*/ 9226 h 10000"/>
              <a:gd name="connsiteX25" fmla="*/ 108 w 10000"/>
              <a:gd name="connsiteY25" fmla="*/ 8036 h 10000"/>
              <a:gd name="connsiteX26" fmla="*/ 162 w 10000"/>
              <a:gd name="connsiteY26" fmla="*/ 6438 h 10000"/>
              <a:gd name="connsiteX27" fmla="*/ 1000 w 10000"/>
              <a:gd name="connsiteY27" fmla="*/ 5328 h 10000"/>
              <a:gd name="connsiteX28" fmla="*/ 2224 w 10000"/>
              <a:gd name="connsiteY28" fmla="*/ 4915 h 10000"/>
              <a:gd name="connsiteX29" fmla="*/ 3264 w 10000"/>
              <a:gd name="connsiteY29" fmla="*/ 3275 h 10000"/>
              <a:gd name="connsiteX30" fmla="*/ 3403 w 10000"/>
              <a:gd name="connsiteY30" fmla="*/ 1136 h 10000"/>
              <a:gd name="connsiteX31" fmla="*/ 1483 w 10000"/>
              <a:gd name="connsiteY31" fmla="*/ 1106 h 10000"/>
              <a:gd name="connsiteX32" fmla="*/ 248 w 10000"/>
              <a:gd name="connsiteY32" fmla="*/ 1496 h 10000"/>
              <a:gd name="connsiteX0" fmla="*/ 155 w 10000"/>
              <a:gd name="connsiteY0" fmla="*/ 3744 h 10000"/>
              <a:gd name="connsiteX1" fmla="*/ 1243 w 10000"/>
              <a:gd name="connsiteY1" fmla="*/ 5384 h 10000"/>
              <a:gd name="connsiteX2" fmla="*/ 1661 w 10000"/>
              <a:gd name="connsiteY2" fmla="*/ 6593 h 10000"/>
              <a:gd name="connsiteX3" fmla="*/ 3158 w 10000"/>
              <a:gd name="connsiteY3" fmla="*/ 6510 h 10000"/>
              <a:gd name="connsiteX4" fmla="*/ 4685 w 10000"/>
              <a:gd name="connsiteY4" fmla="*/ 5048 h 10000"/>
              <a:gd name="connsiteX5" fmla="*/ 5227 w 10000"/>
              <a:gd name="connsiteY5" fmla="*/ 2876 h 10000"/>
              <a:gd name="connsiteX6" fmla="*/ 4092 w 10000"/>
              <a:gd name="connsiteY6" fmla="*/ 4243 h 10000"/>
              <a:gd name="connsiteX7" fmla="*/ 4313 w 10000"/>
              <a:gd name="connsiteY7" fmla="*/ 8061 h 10000"/>
              <a:gd name="connsiteX8" fmla="*/ 5273 w 10000"/>
              <a:gd name="connsiteY8" fmla="*/ 10000 h 10000"/>
              <a:gd name="connsiteX9" fmla="*/ 6041 w 10000"/>
              <a:gd name="connsiteY9" fmla="*/ 8261 h 10000"/>
              <a:gd name="connsiteX10" fmla="*/ 7316 w 10000"/>
              <a:gd name="connsiteY10" fmla="*/ 7063 h 10000"/>
              <a:gd name="connsiteX11" fmla="*/ 8728 w 10000"/>
              <a:gd name="connsiteY11" fmla="*/ 6344 h 10000"/>
              <a:gd name="connsiteX12" fmla="*/ 8984 w 10000"/>
              <a:gd name="connsiteY12" fmla="*/ 4953 h 10000"/>
              <a:gd name="connsiteX13" fmla="*/ 9274 w 10000"/>
              <a:gd name="connsiteY13" fmla="*/ 2445 h 10000"/>
              <a:gd name="connsiteX14" fmla="*/ 9963 w 10000"/>
              <a:gd name="connsiteY14" fmla="*/ 385 h 10000"/>
              <a:gd name="connsiteX15" fmla="*/ 9665 w 10000"/>
              <a:gd name="connsiteY15" fmla="*/ 27 h 10000"/>
              <a:gd name="connsiteX16" fmla="*/ 8928 w 10000"/>
              <a:gd name="connsiteY16" fmla="*/ 847 h 10000"/>
              <a:gd name="connsiteX17" fmla="*/ 8630 w 10000"/>
              <a:gd name="connsiteY17" fmla="*/ 2813 h 10000"/>
              <a:gd name="connsiteX18" fmla="*/ 8068 w 10000"/>
              <a:gd name="connsiteY18" fmla="*/ 4083 h 10000"/>
              <a:gd name="connsiteX19" fmla="*/ 6779 w 10000"/>
              <a:gd name="connsiteY19" fmla="*/ 4523 h 10000"/>
              <a:gd name="connsiteX20" fmla="*/ 6042 w 10000"/>
              <a:gd name="connsiteY20" fmla="*/ 5807 h 10000"/>
              <a:gd name="connsiteX21" fmla="*/ 5882 w 10000"/>
              <a:gd name="connsiteY21" fmla="*/ 7081 h 10000"/>
              <a:gd name="connsiteX22" fmla="*/ 5190 w 10000"/>
              <a:gd name="connsiteY22" fmla="*/ 8093 h 10000"/>
              <a:gd name="connsiteX23" fmla="*/ 3670 w 10000"/>
              <a:gd name="connsiteY23" fmla="*/ 8937 h 10000"/>
              <a:gd name="connsiteX24" fmla="*/ 1431 w 10000"/>
              <a:gd name="connsiteY24" fmla="*/ 9226 h 10000"/>
              <a:gd name="connsiteX25" fmla="*/ 108 w 10000"/>
              <a:gd name="connsiteY25" fmla="*/ 8036 h 10000"/>
              <a:gd name="connsiteX26" fmla="*/ 162 w 10000"/>
              <a:gd name="connsiteY26" fmla="*/ 6438 h 10000"/>
              <a:gd name="connsiteX27" fmla="*/ 1000 w 10000"/>
              <a:gd name="connsiteY27" fmla="*/ 5328 h 10000"/>
              <a:gd name="connsiteX28" fmla="*/ 2224 w 10000"/>
              <a:gd name="connsiteY28" fmla="*/ 4915 h 10000"/>
              <a:gd name="connsiteX29" fmla="*/ 3264 w 10000"/>
              <a:gd name="connsiteY29" fmla="*/ 3275 h 10000"/>
              <a:gd name="connsiteX30" fmla="*/ 3403 w 10000"/>
              <a:gd name="connsiteY30" fmla="*/ 1136 h 10000"/>
              <a:gd name="connsiteX31" fmla="*/ 1483 w 10000"/>
              <a:gd name="connsiteY31" fmla="*/ 1106 h 10000"/>
              <a:gd name="connsiteX32" fmla="*/ 248 w 10000"/>
              <a:gd name="connsiteY32" fmla="*/ 1496 h 10000"/>
              <a:gd name="connsiteX0" fmla="*/ 155 w 10000"/>
              <a:gd name="connsiteY0" fmla="*/ 3744 h 10000"/>
              <a:gd name="connsiteX1" fmla="*/ 1243 w 10000"/>
              <a:gd name="connsiteY1" fmla="*/ 5384 h 10000"/>
              <a:gd name="connsiteX2" fmla="*/ 1661 w 10000"/>
              <a:gd name="connsiteY2" fmla="*/ 6593 h 10000"/>
              <a:gd name="connsiteX3" fmla="*/ 3158 w 10000"/>
              <a:gd name="connsiteY3" fmla="*/ 6510 h 10000"/>
              <a:gd name="connsiteX4" fmla="*/ 4685 w 10000"/>
              <a:gd name="connsiteY4" fmla="*/ 5048 h 10000"/>
              <a:gd name="connsiteX5" fmla="*/ 5227 w 10000"/>
              <a:gd name="connsiteY5" fmla="*/ 2876 h 10000"/>
              <a:gd name="connsiteX6" fmla="*/ 4092 w 10000"/>
              <a:gd name="connsiteY6" fmla="*/ 4243 h 10000"/>
              <a:gd name="connsiteX7" fmla="*/ 4313 w 10000"/>
              <a:gd name="connsiteY7" fmla="*/ 8061 h 10000"/>
              <a:gd name="connsiteX8" fmla="*/ 5273 w 10000"/>
              <a:gd name="connsiteY8" fmla="*/ 10000 h 10000"/>
              <a:gd name="connsiteX9" fmla="*/ 6041 w 10000"/>
              <a:gd name="connsiteY9" fmla="*/ 8261 h 10000"/>
              <a:gd name="connsiteX10" fmla="*/ 7316 w 10000"/>
              <a:gd name="connsiteY10" fmla="*/ 7063 h 10000"/>
              <a:gd name="connsiteX11" fmla="*/ 8728 w 10000"/>
              <a:gd name="connsiteY11" fmla="*/ 6344 h 10000"/>
              <a:gd name="connsiteX12" fmla="*/ 8984 w 10000"/>
              <a:gd name="connsiteY12" fmla="*/ 4953 h 10000"/>
              <a:gd name="connsiteX13" fmla="*/ 9274 w 10000"/>
              <a:gd name="connsiteY13" fmla="*/ 2445 h 10000"/>
              <a:gd name="connsiteX14" fmla="*/ 9963 w 10000"/>
              <a:gd name="connsiteY14" fmla="*/ 385 h 10000"/>
              <a:gd name="connsiteX15" fmla="*/ 9665 w 10000"/>
              <a:gd name="connsiteY15" fmla="*/ 27 h 10000"/>
              <a:gd name="connsiteX16" fmla="*/ 8928 w 10000"/>
              <a:gd name="connsiteY16" fmla="*/ 847 h 10000"/>
              <a:gd name="connsiteX17" fmla="*/ 8630 w 10000"/>
              <a:gd name="connsiteY17" fmla="*/ 2813 h 10000"/>
              <a:gd name="connsiteX18" fmla="*/ 8068 w 10000"/>
              <a:gd name="connsiteY18" fmla="*/ 4083 h 10000"/>
              <a:gd name="connsiteX19" fmla="*/ 6779 w 10000"/>
              <a:gd name="connsiteY19" fmla="*/ 4523 h 10000"/>
              <a:gd name="connsiteX20" fmla="*/ 6042 w 10000"/>
              <a:gd name="connsiteY20" fmla="*/ 5807 h 10000"/>
              <a:gd name="connsiteX21" fmla="*/ 5882 w 10000"/>
              <a:gd name="connsiteY21" fmla="*/ 7081 h 10000"/>
              <a:gd name="connsiteX22" fmla="*/ 5190 w 10000"/>
              <a:gd name="connsiteY22" fmla="*/ 8093 h 10000"/>
              <a:gd name="connsiteX23" fmla="*/ 3670 w 10000"/>
              <a:gd name="connsiteY23" fmla="*/ 8937 h 10000"/>
              <a:gd name="connsiteX24" fmla="*/ 1431 w 10000"/>
              <a:gd name="connsiteY24" fmla="*/ 9226 h 10000"/>
              <a:gd name="connsiteX25" fmla="*/ 108 w 10000"/>
              <a:gd name="connsiteY25" fmla="*/ 8036 h 10000"/>
              <a:gd name="connsiteX26" fmla="*/ 162 w 10000"/>
              <a:gd name="connsiteY26" fmla="*/ 6438 h 10000"/>
              <a:gd name="connsiteX27" fmla="*/ 1000 w 10000"/>
              <a:gd name="connsiteY27" fmla="*/ 5328 h 10000"/>
              <a:gd name="connsiteX28" fmla="*/ 2224 w 10000"/>
              <a:gd name="connsiteY28" fmla="*/ 4915 h 10000"/>
              <a:gd name="connsiteX29" fmla="*/ 3264 w 10000"/>
              <a:gd name="connsiteY29" fmla="*/ 3275 h 10000"/>
              <a:gd name="connsiteX30" fmla="*/ 3403 w 10000"/>
              <a:gd name="connsiteY30" fmla="*/ 1136 h 10000"/>
              <a:gd name="connsiteX31" fmla="*/ 1483 w 10000"/>
              <a:gd name="connsiteY31" fmla="*/ 1106 h 10000"/>
              <a:gd name="connsiteX32" fmla="*/ 248 w 10000"/>
              <a:gd name="connsiteY32" fmla="*/ 1496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0000" h="10000">
                <a:moveTo>
                  <a:pt x="155" y="3744"/>
                </a:moveTo>
                <a:cubicBezTo>
                  <a:pt x="318" y="3890"/>
                  <a:pt x="993" y="4669"/>
                  <a:pt x="1243" y="5384"/>
                </a:cubicBezTo>
                <a:cubicBezTo>
                  <a:pt x="1493" y="6099"/>
                  <a:pt x="1342" y="6405"/>
                  <a:pt x="1661" y="6593"/>
                </a:cubicBezTo>
                <a:cubicBezTo>
                  <a:pt x="1980" y="6781"/>
                  <a:pt x="2654" y="6768"/>
                  <a:pt x="3158" y="6510"/>
                </a:cubicBezTo>
                <a:cubicBezTo>
                  <a:pt x="3661" y="6253"/>
                  <a:pt x="4340" y="5654"/>
                  <a:pt x="4685" y="5048"/>
                </a:cubicBezTo>
                <a:cubicBezTo>
                  <a:pt x="5030" y="4440"/>
                  <a:pt x="5425" y="3149"/>
                  <a:pt x="5227" y="2876"/>
                </a:cubicBezTo>
                <a:cubicBezTo>
                  <a:pt x="5030" y="2601"/>
                  <a:pt x="4244" y="3379"/>
                  <a:pt x="4092" y="4243"/>
                </a:cubicBezTo>
                <a:cubicBezTo>
                  <a:pt x="3940" y="5107"/>
                  <a:pt x="4116" y="7102"/>
                  <a:pt x="4313" y="8061"/>
                </a:cubicBezTo>
                <a:cubicBezTo>
                  <a:pt x="4510" y="9022"/>
                  <a:pt x="4985" y="9967"/>
                  <a:pt x="5273" y="10000"/>
                </a:cubicBezTo>
                <a:cubicBezTo>
                  <a:pt x="5561" y="10033"/>
                  <a:pt x="5701" y="8752"/>
                  <a:pt x="6041" y="8261"/>
                </a:cubicBezTo>
                <a:cubicBezTo>
                  <a:pt x="6383" y="7772"/>
                  <a:pt x="6856" y="7323"/>
                  <a:pt x="7316" y="7063"/>
                </a:cubicBezTo>
                <a:cubicBezTo>
                  <a:pt x="7775" y="6804"/>
                  <a:pt x="8623" y="6505"/>
                  <a:pt x="8728" y="6344"/>
                </a:cubicBezTo>
                <a:cubicBezTo>
                  <a:pt x="8833" y="6183"/>
                  <a:pt x="8919" y="5593"/>
                  <a:pt x="8984" y="4953"/>
                </a:cubicBezTo>
                <a:cubicBezTo>
                  <a:pt x="9049" y="4313"/>
                  <a:pt x="9073" y="3595"/>
                  <a:pt x="9274" y="2445"/>
                </a:cubicBezTo>
                <a:cubicBezTo>
                  <a:pt x="9474" y="1293"/>
                  <a:pt x="9829" y="748"/>
                  <a:pt x="9963" y="385"/>
                </a:cubicBezTo>
                <a:cubicBezTo>
                  <a:pt x="10097" y="21"/>
                  <a:pt x="9837" y="-50"/>
                  <a:pt x="9665" y="27"/>
                </a:cubicBezTo>
                <a:cubicBezTo>
                  <a:pt x="9493" y="104"/>
                  <a:pt x="9100" y="384"/>
                  <a:pt x="8928" y="847"/>
                </a:cubicBezTo>
                <a:cubicBezTo>
                  <a:pt x="8756" y="1311"/>
                  <a:pt x="8655" y="2124"/>
                  <a:pt x="8630" y="2813"/>
                </a:cubicBezTo>
                <a:cubicBezTo>
                  <a:pt x="8605" y="3502"/>
                  <a:pt x="8377" y="3798"/>
                  <a:pt x="8068" y="4083"/>
                </a:cubicBezTo>
                <a:cubicBezTo>
                  <a:pt x="7759" y="4368"/>
                  <a:pt x="7117" y="4236"/>
                  <a:pt x="6779" y="4523"/>
                </a:cubicBezTo>
                <a:cubicBezTo>
                  <a:pt x="6441" y="4810"/>
                  <a:pt x="6140" y="5373"/>
                  <a:pt x="6042" y="5807"/>
                </a:cubicBezTo>
                <a:cubicBezTo>
                  <a:pt x="5944" y="6241"/>
                  <a:pt x="6010" y="6709"/>
                  <a:pt x="5882" y="7081"/>
                </a:cubicBezTo>
                <a:cubicBezTo>
                  <a:pt x="5754" y="7454"/>
                  <a:pt x="5559" y="7784"/>
                  <a:pt x="5190" y="8093"/>
                </a:cubicBezTo>
                <a:cubicBezTo>
                  <a:pt x="4821" y="8403"/>
                  <a:pt x="4297" y="8748"/>
                  <a:pt x="3670" y="8937"/>
                </a:cubicBezTo>
                <a:cubicBezTo>
                  <a:pt x="3043" y="9126"/>
                  <a:pt x="2025" y="9376"/>
                  <a:pt x="1431" y="9226"/>
                </a:cubicBezTo>
                <a:cubicBezTo>
                  <a:pt x="837" y="9076"/>
                  <a:pt x="301" y="8601"/>
                  <a:pt x="108" y="8036"/>
                </a:cubicBezTo>
                <a:cubicBezTo>
                  <a:pt x="-86" y="7473"/>
                  <a:pt x="13" y="6889"/>
                  <a:pt x="162" y="6438"/>
                </a:cubicBezTo>
                <a:cubicBezTo>
                  <a:pt x="312" y="5987"/>
                  <a:pt x="657" y="5581"/>
                  <a:pt x="1000" y="5328"/>
                </a:cubicBezTo>
                <a:cubicBezTo>
                  <a:pt x="1344" y="5074"/>
                  <a:pt x="1838" y="5129"/>
                  <a:pt x="2224" y="4915"/>
                </a:cubicBezTo>
                <a:cubicBezTo>
                  <a:pt x="2612" y="4704"/>
                  <a:pt x="3067" y="3905"/>
                  <a:pt x="3264" y="3275"/>
                </a:cubicBezTo>
                <a:cubicBezTo>
                  <a:pt x="3460" y="2646"/>
                  <a:pt x="3742" y="1460"/>
                  <a:pt x="3403" y="1136"/>
                </a:cubicBezTo>
                <a:cubicBezTo>
                  <a:pt x="3064" y="811"/>
                  <a:pt x="2009" y="1046"/>
                  <a:pt x="1483" y="1106"/>
                </a:cubicBezTo>
                <a:cubicBezTo>
                  <a:pt x="957" y="1166"/>
                  <a:pt x="408" y="1336"/>
                  <a:pt x="248" y="1496"/>
                </a:cubicBezTo>
              </a:path>
            </a:pathLst>
          </a:custGeom>
          <a:noFill/>
          <a:ln w="28575" cap="flat" cmpd="sng">
            <a:solidFill>
              <a:schemeClr val="accent1">
                <a:lumMod val="75000"/>
              </a:schemeClr>
            </a:solidFill>
            <a:prstDash val="solid"/>
            <a:round/>
            <a:headEnd type="none" w="med" len="med"/>
            <a:tailEnd type="stealth" w="lg" len="lg"/>
          </a:ln>
          <a:effectLst/>
        </p:spPr>
        <p:txBody>
          <a:bodyPr anchor="ctr">
            <a:spAutoFit/>
          </a:bodyPr>
          <a:lstStyle/>
          <a:p>
            <a:pPr algn="ctr">
              <a:defRPr/>
            </a:pPr>
            <a:endParaRPr lang="en-US" sz="2400" dirty="0">
              <a:latin typeface="Arial" pitchFamily="34" charset="0"/>
              <a:cs typeface="+mn-cs"/>
              <a:sym typeface="Arial"/>
            </a:endParaRPr>
          </a:p>
        </p:txBody>
      </p:sp>
      <p:sp>
        <p:nvSpPr>
          <p:cNvPr id="46" name="Line 100">
            <a:extLst>
              <a:ext uri="{FF2B5EF4-FFF2-40B4-BE49-F238E27FC236}">
                <a16:creationId xmlns:a16="http://schemas.microsoft.com/office/drawing/2014/main" id="{29426AD1-B08E-6F4C-92D8-8CB27F307954}"/>
              </a:ext>
            </a:extLst>
          </p:cNvPr>
          <p:cNvSpPr>
            <a:spLocks noChangeShapeType="1"/>
          </p:cNvSpPr>
          <p:nvPr/>
        </p:nvSpPr>
        <p:spPr bwMode="auto">
          <a:xfrm rot="20045381">
            <a:off x="1423019" y="3824263"/>
            <a:ext cx="138907" cy="87312"/>
          </a:xfrm>
          <a:custGeom>
            <a:avLst/>
            <a:gdLst>
              <a:gd name="connsiteX0" fmla="*/ 0 w 150813"/>
              <a:gd name="connsiteY0" fmla="*/ 0 h 53975"/>
              <a:gd name="connsiteX1" fmla="*/ 150813 w 150813"/>
              <a:gd name="connsiteY1" fmla="*/ 53975 h 53975"/>
              <a:gd name="connsiteX0" fmla="*/ 0 w 138907"/>
              <a:gd name="connsiteY0" fmla="*/ 0 h 87312"/>
              <a:gd name="connsiteX1" fmla="*/ 138907 w 138907"/>
              <a:gd name="connsiteY1" fmla="*/ 87312 h 87312"/>
              <a:gd name="connsiteX0" fmla="*/ 0 w 138907"/>
              <a:gd name="connsiteY0" fmla="*/ 0 h 87312"/>
              <a:gd name="connsiteX1" fmla="*/ 138907 w 138907"/>
              <a:gd name="connsiteY1" fmla="*/ 87312 h 87312"/>
              <a:gd name="connsiteX0" fmla="*/ 0 w 138907"/>
              <a:gd name="connsiteY0" fmla="*/ 0 h 87312"/>
              <a:gd name="connsiteX1" fmla="*/ 138907 w 138907"/>
              <a:gd name="connsiteY1" fmla="*/ 87312 h 87312"/>
            </a:gdLst>
            <a:ahLst/>
            <a:cxnLst>
              <a:cxn ang="0">
                <a:pos x="connsiteX0" y="connsiteY0"/>
              </a:cxn>
              <a:cxn ang="0">
                <a:pos x="connsiteX1" y="connsiteY1"/>
              </a:cxn>
            </a:cxnLst>
            <a:rect l="l" t="t" r="r" b="b"/>
            <a:pathLst>
              <a:path w="138907" h="87312">
                <a:moveTo>
                  <a:pt x="0" y="0"/>
                </a:moveTo>
                <a:cubicBezTo>
                  <a:pt x="52652" y="37042"/>
                  <a:pt x="76729" y="55032"/>
                  <a:pt x="138907" y="87312"/>
                </a:cubicBezTo>
              </a:path>
            </a:pathLst>
          </a:custGeom>
          <a:noFill/>
          <a:ln w="9525">
            <a:solidFill>
              <a:schemeClr val="bg1">
                <a:lumMod val="65000"/>
              </a:schemeClr>
            </a:solidFill>
            <a:round/>
            <a:headEnd/>
            <a:tailEnd type="stealth" w="lg" len="lg"/>
          </a:ln>
          <a:effectLst/>
        </p:spPr>
        <p:txBody>
          <a:bodyPr anchor="ctr">
            <a:spAutoFit/>
          </a:bodyPr>
          <a:lstStyle/>
          <a:p>
            <a:pPr algn="ctr">
              <a:defRPr/>
            </a:pPr>
            <a:endParaRPr lang="en-US" sz="2400">
              <a:latin typeface="Arial" pitchFamily="34" charset="0"/>
              <a:cs typeface="+mn-cs"/>
              <a:sym typeface="Arial"/>
            </a:endParaRPr>
          </a:p>
        </p:txBody>
      </p:sp>
      <p:sp>
        <p:nvSpPr>
          <p:cNvPr id="49" name="Line 182">
            <a:extLst>
              <a:ext uri="{FF2B5EF4-FFF2-40B4-BE49-F238E27FC236}">
                <a16:creationId xmlns:a16="http://schemas.microsoft.com/office/drawing/2014/main" id="{CF2BC967-E4B8-6E4D-A302-DCC7342ADB9C}"/>
              </a:ext>
            </a:extLst>
          </p:cNvPr>
          <p:cNvSpPr>
            <a:spLocks noChangeShapeType="1"/>
          </p:cNvSpPr>
          <p:nvPr/>
        </p:nvSpPr>
        <p:spPr bwMode="auto">
          <a:xfrm flipV="1">
            <a:off x="5132811" y="3082130"/>
            <a:ext cx="98796" cy="137819"/>
          </a:xfrm>
          <a:custGeom>
            <a:avLst/>
            <a:gdLst>
              <a:gd name="connsiteX0" fmla="*/ 0 w 101600"/>
              <a:gd name="connsiteY0" fmla="*/ 0 h 33338"/>
              <a:gd name="connsiteX1" fmla="*/ 101600 w 101600"/>
              <a:gd name="connsiteY1" fmla="*/ 33338 h 33338"/>
              <a:gd name="connsiteX0" fmla="*/ 0 w 95991"/>
              <a:gd name="connsiteY0" fmla="*/ 0 h 44558"/>
              <a:gd name="connsiteX1" fmla="*/ 95991 w 95991"/>
              <a:gd name="connsiteY1" fmla="*/ 44558 h 44558"/>
              <a:gd name="connsiteX0" fmla="*/ 0 w 98796"/>
              <a:gd name="connsiteY0" fmla="*/ 0 h 52973"/>
              <a:gd name="connsiteX1" fmla="*/ 98796 w 98796"/>
              <a:gd name="connsiteY1" fmla="*/ 52973 h 52973"/>
              <a:gd name="connsiteX0" fmla="*/ 0 w 98796"/>
              <a:gd name="connsiteY0" fmla="*/ 0 h 52973"/>
              <a:gd name="connsiteX1" fmla="*/ 98796 w 98796"/>
              <a:gd name="connsiteY1" fmla="*/ 52973 h 52973"/>
              <a:gd name="connsiteX0" fmla="*/ 0 w 98796"/>
              <a:gd name="connsiteY0" fmla="*/ 0 h 52973"/>
              <a:gd name="connsiteX1" fmla="*/ 98796 w 98796"/>
              <a:gd name="connsiteY1" fmla="*/ 52973 h 52973"/>
              <a:gd name="connsiteX0" fmla="*/ 0 w 49013"/>
              <a:gd name="connsiteY0" fmla="*/ 0 h 48358"/>
              <a:gd name="connsiteX1" fmla="*/ 49013 w 49013"/>
              <a:gd name="connsiteY1" fmla="*/ 48358 h 48358"/>
              <a:gd name="connsiteX0" fmla="*/ 0 w 67116"/>
              <a:gd name="connsiteY0" fmla="*/ 0 h 44513"/>
              <a:gd name="connsiteX1" fmla="*/ 67116 w 67116"/>
              <a:gd name="connsiteY1" fmla="*/ 44513 h 44513"/>
              <a:gd name="connsiteX0" fmla="*/ 0 w 62590"/>
              <a:gd name="connsiteY0" fmla="*/ 0 h 44513"/>
              <a:gd name="connsiteX1" fmla="*/ 62590 w 62590"/>
              <a:gd name="connsiteY1" fmla="*/ 44513 h 44513"/>
              <a:gd name="connsiteX0" fmla="*/ 0 w 62590"/>
              <a:gd name="connsiteY0" fmla="*/ 0 h 44513"/>
              <a:gd name="connsiteX1" fmla="*/ 62590 w 62590"/>
              <a:gd name="connsiteY1" fmla="*/ 44513 h 44513"/>
              <a:gd name="connsiteX0" fmla="*/ 0 w 62590"/>
              <a:gd name="connsiteY0" fmla="*/ 0 h 44513"/>
              <a:gd name="connsiteX1" fmla="*/ 24875 w 62590"/>
              <a:gd name="connsiteY1" fmla="*/ 16312 h 44513"/>
              <a:gd name="connsiteX2" fmla="*/ 62590 w 62590"/>
              <a:gd name="connsiteY2" fmla="*/ 44513 h 44513"/>
              <a:gd name="connsiteX0" fmla="*/ 0 w 62590"/>
              <a:gd name="connsiteY0" fmla="*/ 0 h 44513"/>
              <a:gd name="connsiteX1" fmla="*/ 62590 w 62590"/>
              <a:gd name="connsiteY1" fmla="*/ 44513 h 44513"/>
            </a:gdLst>
            <a:ahLst/>
            <a:cxnLst>
              <a:cxn ang="0">
                <a:pos x="connsiteX0" y="connsiteY0"/>
              </a:cxn>
              <a:cxn ang="0">
                <a:pos x="connsiteX1" y="connsiteY1"/>
              </a:cxn>
            </a:cxnLst>
            <a:rect l="l" t="t" r="r" b="b"/>
            <a:pathLst>
              <a:path w="62590" h="44513">
                <a:moveTo>
                  <a:pt x="0" y="0"/>
                </a:moveTo>
                <a:lnTo>
                  <a:pt x="62590" y="44513"/>
                </a:lnTo>
              </a:path>
            </a:pathLst>
          </a:custGeom>
          <a:noFill/>
          <a:ln w="9525">
            <a:solidFill>
              <a:schemeClr val="bg1">
                <a:lumMod val="65000"/>
              </a:schemeClr>
            </a:solidFill>
            <a:round/>
            <a:headEnd/>
            <a:tailEnd type="stealth" w="lg" len="lg"/>
          </a:ln>
          <a:effectLst/>
        </p:spPr>
        <p:txBody>
          <a:bodyPr wrap="square" anchor="ctr">
            <a:spAutoFit/>
          </a:bodyPr>
          <a:lstStyle/>
          <a:p>
            <a:pPr algn="ctr">
              <a:defRPr/>
            </a:pPr>
            <a:endParaRPr lang="en-US" sz="2400">
              <a:latin typeface="Arial" pitchFamily="34" charset="0"/>
              <a:cs typeface="+mn-cs"/>
              <a:sym typeface="Arial"/>
            </a:endParaRPr>
          </a:p>
        </p:txBody>
      </p:sp>
      <p:sp>
        <p:nvSpPr>
          <p:cNvPr id="50" name="Oval 295">
            <a:extLst>
              <a:ext uri="{FF2B5EF4-FFF2-40B4-BE49-F238E27FC236}">
                <a16:creationId xmlns:a16="http://schemas.microsoft.com/office/drawing/2014/main" id="{C82368BF-B0F2-AB44-BFF3-CAE72F11933F}"/>
              </a:ext>
            </a:extLst>
          </p:cNvPr>
          <p:cNvSpPr>
            <a:spLocks noChangeArrowheads="1"/>
          </p:cNvSpPr>
          <p:nvPr/>
        </p:nvSpPr>
        <p:spPr bwMode="auto">
          <a:xfrm>
            <a:off x="6657975" y="2622550"/>
            <a:ext cx="142875" cy="142875"/>
          </a:xfrm>
          <a:prstGeom prst="ellipse">
            <a:avLst/>
          </a:prstGeom>
          <a:solidFill>
            <a:srgbClr val="C0504D"/>
          </a:solidFill>
          <a:ln w="9525" algn="ctr">
            <a:solidFill>
              <a:schemeClr val="bg1">
                <a:lumMod val="65000"/>
              </a:schemeClr>
            </a:solidFill>
            <a:round/>
            <a:headEnd/>
            <a:tailEnd/>
          </a:ln>
          <a:effectLst/>
        </p:spPr>
        <p:txBody>
          <a:bodyPr wrap="none" anchor="ctr">
            <a:spAutoFit/>
          </a:bodyPr>
          <a:lstStyle/>
          <a:p>
            <a:pPr algn="ctr">
              <a:defRPr/>
            </a:pPr>
            <a:endParaRPr lang="en-US" sz="2400">
              <a:latin typeface="Arial" pitchFamily="34" charset="0"/>
              <a:cs typeface="+mn-cs"/>
              <a:sym typeface="Arial"/>
            </a:endParaRPr>
          </a:p>
        </p:txBody>
      </p:sp>
      <p:sp>
        <p:nvSpPr>
          <p:cNvPr id="51" name="Oval 296">
            <a:extLst>
              <a:ext uri="{FF2B5EF4-FFF2-40B4-BE49-F238E27FC236}">
                <a16:creationId xmlns:a16="http://schemas.microsoft.com/office/drawing/2014/main" id="{A3030068-4077-F546-A539-C1B8CDB2B8AF}"/>
              </a:ext>
            </a:extLst>
          </p:cNvPr>
          <p:cNvSpPr>
            <a:spLocks noChangeArrowheads="1"/>
          </p:cNvSpPr>
          <p:nvPr/>
        </p:nvSpPr>
        <p:spPr bwMode="auto">
          <a:xfrm>
            <a:off x="5962650" y="4603750"/>
            <a:ext cx="142875" cy="142875"/>
          </a:xfrm>
          <a:prstGeom prst="ellipse">
            <a:avLst/>
          </a:prstGeom>
          <a:solidFill>
            <a:srgbClr val="C0504D"/>
          </a:solidFill>
          <a:ln w="9525" algn="ctr">
            <a:solidFill>
              <a:schemeClr val="bg1">
                <a:lumMod val="65000"/>
              </a:schemeClr>
            </a:solidFill>
            <a:round/>
            <a:headEnd/>
            <a:tailEnd/>
          </a:ln>
          <a:effectLst/>
        </p:spPr>
        <p:txBody>
          <a:bodyPr wrap="none" anchor="ctr">
            <a:spAutoFit/>
          </a:bodyPr>
          <a:lstStyle/>
          <a:p>
            <a:pPr algn="ctr">
              <a:defRPr/>
            </a:pPr>
            <a:endParaRPr lang="en-US" sz="2400">
              <a:latin typeface="Arial" pitchFamily="34" charset="0"/>
              <a:cs typeface="+mn-cs"/>
              <a:sym typeface="Arial"/>
            </a:endParaRPr>
          </a:p>
        </p:txBody>
      </p:sp>
      <p:sp>
        <p:nvSpPr>
          <p:cNvPr id="52" name="Oval 297">
            <a:extLst>
              <a:ext uri="{FF2B5EF4-FFF2-40B4-BE49-F238E27FC236}">
                <a16:creationId xmlns:a16="http://schemas.microsoft.com/office/drawing/2014/main" id="{3657F66A-4515-CD48-BD14-A68849700F1D}"/>
              </a:ext>
            </a:extLst>
          </p:cNvPr>
          <p:cNvSpPr>
            <a:spLocks noChangeArrowheads="1"/>
          </p:cNvSpPr>
          <p:nvPr/>
        </p:nvSpPr>
        <p:spPr bwMode="auto">
          <a:xfrm>
            <a:off x="4191000" y="5803900"/>
            <a:ext cx="142875" cy="142875"/>
          </a:xfrm>
          <a:prstGeom prst="ellipse">
            <a:avLst/>
          </a:prstGeom>
          <a:solidFill>
            <a:srgbClr val="C0504D"/>
          </a:solidFill>
          <a:ln w="9525" algn="ctr">
            <a:solidFill>
              <a:schemeClr val="bg1">
                <a:lumMod val="65000"/>
              </a:schemeClr>
            </a:solidFill>
            <a:round/>
            <a:headEnd/>
            <a:tailEnd/>
          </a:ln>
          <a:effectLst/>
        </p:spPr>
        <p:txBody>
          <a:bodyPr wrap="none" anchor="ctr">
            <a:spAutoFit/>
          </a:bodyPr>
          <a:lstStyle/>
          <a:p>
            <a:pPr algn="ctr">
              <a:defRPr/>
            </a:pPr>
            <a:endParaRPr lang="en-US" sz="2400">
              <a:latin typeface="Arial" pitchFamily="34" charset="0"/>
              <a:cs typeface="+mn-cs"/>
              <a:sym typeface="Arial"/>
            </a:endParaRPr>
          </a:p>
        </p:txBody>
      </p:sp>
      <p:sp>
        <p:nvSpPr>
          <p:cNvPr id="53" name="Oval 298">
            <a:extLst>
              <a:ext uri="{FF2B5EF4-FFF2-40B4-BE49-F238E27FC236}">
                <a16:creationId xmlns:a16="http://schemas.microsoft.com/office/drawing/2014/main" id="{48E4115E-BC52-AF41-B470-E6B29F9E07A2}"/>
              </a:ext>
            </a:extLst>
          </p:cNvPr>
          <p:cNvSpPr>
            <a:spLocks noChangeArrowheads="1"/>
          </p:cNvSpPr>
          <p:nvPr/>
        </p:nvSpPr>
        <p:spPr bwMode="auto">
          <a:xfrm>
            <a:off x="2038350" y="4699000"/>
            <a:ext cx="142875" cy="142875"/>
          </a:xfrm>
          <a:prstGeom prst="ellipse">
            <a:avLst/>
          </a:prstGeom>
          <a:solidFill>
            <a:srgbClr val="C0504D"/>
          </a:solidFill>
          <a:ln w="9525" algn="ctr">
            <a:solidFill>
              <a:schemeClr val="bg1">
                <a:lumMod val="65000"/>
              </a:schemeClr>
            </a:solidFill>
            <a:round/>
            <a:headEnd/>
            <a:tailEnd/>
          </a:ln>
          <a:effectLst/>
        </p:spPr>
        <p:txBody>
          <a:bodyPr wrap="none" anchor="ctr">
            <a:spAutoFit/>
          </a:bodyPr>
          <a:lstStyle/>
          <a:p>
            <a:pPr algn="ctr">
              <a:defRPr/>
            </a:pPr>
            <a:endParaRPr lang="en-US" sz="2400">
              <a:latin typeface="Arial" pitchFamily="34" charset="0"/>
              <a:cs typeface="+mn-cs"/>
              <a:sym typeface="Arial"/>
            </a:endParaRPr>
          </a:p>
        </p:txBody>
      </p:sp>
      <p:sp>
        <p:nvSpPr>
          <p:cNvPr id="54" name="Arc 173">
            <a:extLst>
              <a:ext uri="{FF2B5EF4-FFF2-40B4-BE49-F238E27FC236}">
                <a16:creationId xmlns:a16="http://schemas.microsoft.com/office/drawing/2014/main" id="{97769089-7D6D-7446-9393-DDAFC9E52C88}"/>
              </a:ext>
            </a:extLst>
          </p:cNvPr>
          <p:cNvSpPr>
            <a:spLocks/>
          </p:cNvSpPr>
          <p:nvPr/>
        </p:nvSpPr>
        <p:spPr bwMode="auto">
          <a:xfrm>
            <a:off x="3228975" y="2803525"/>
            <a:ext cx="990600" cy="5334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9050">
            <a:solidFill>
              <a:schemeClr val="bg1">
                <a:lumMod val="65000"/>
              </a:schemeClr>
            </a:solidFill>
            <a:round/>
            <a:headEnd/>
            <a:tailEnd/>
          </a:ln>
          <a:effectLst/>
        </p:spPr>
        <p:txBody>
          <a:bodyPr anchor="ctr">
            <a:spAutoFit/>
          </a:bodyPr>
          <a:lstStyle/>
          <a:p>
            <a:pPr algn="ctr">
              <a:defRPr/>
            </a:pPr>
            <a:endParaRPr lang="en-US" sz="2400">
              <a:latin typeface="Arial" pitchFamily="34" charset="0"/>
              <a:cs typeface="+mn-cs"/>
              <a:sym typeface="Arial"/>
            </a:endParaRPr>
          </a:p>
        </p:txBody>
      </p:sp>
      <p:sp>
        <p:nvSpPr>
          <p:cNvPr id="55" name="Arc 172">
            <a:extLst>
              <a:ext uri="{FF2B5EF4-FFF2-40B4-BE49-F238E27FC236}">
                <a16:creationId xmlns:a16="http://schemas.microsoft.com/office/drawing/2014/main" id="{E0F8ECBA-D96D-634A-BE52-5C0F4E8DACE1}"/>
              </a:ext>
            </a:extLst>
          </p:cNvPr>
          <p:cNvSpPr>
            <a:spLocks/>
          </p:cNvSpPr>
          <p:nvPr/>
        </p:nvSpPr>
        <p:spPr bwMode="auto">
          <a:xfrm>
            <a:off x="2314575" y="2270125"/>
            <a:ext cx="990600" cy="5334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9050">
            <a:solidFill>
              <a:schemeClr val="bg1">
                <a:lumMod val="65000"/>
              </a:schemeClr>
            </a:solidFill>
            <a:round/>
            <a:headEnd/>
            <a:tailEnd/>
          </a:ln>
          <a:effectLst/>
        </p:spPr>
        <p:txBody>
          <a:bodyPr anchor="ctr">
            <a:spAutoFit/>
          </a:bodyPr>
          <a:lstStyle/>
          <a:p>
            <a:pPr algn="ctr">
              <a:defRPr/>
            </a:pPr>
            <a:endParaRPr lang="en-US" sz="2400">
              <a:latin typeface="Arial" pitchFamily="34" charset="0"/>
              <a:cs typeface="+mn-cs"/>
              <a:sym typeface="Arial"/>
            </a:endParaRPr>
          </a:p>
        </p:txBody>
      </p:sp>
      <p:sp>
        <p:nvSpPr>
          <p:cNvPr id="56" name="Oval 300">
            <a:extLst>
              <a:ext uri="{FF2B5EF4-FFF2-40B4-BE49-F238E27FC236}">
                <a16:creationId xmlns:a16="http://schemas.microsoft.com/office/drawing/2014/main" id="{CF5C51B9-B0FE-A442-A5B1-EB2444A56CD7}"/>
              </a:ext>
            </a:extLst>
          </p:cNvPr>
          <p:cNvSpPr>
            <a:spLocks noChangeArrowheads="1"/>
          </p:cNvSpPr>
          <p:nvPr/>
        </p:nvSpPr>
        <p:spPr bwMode="auto">
          <a:xfrm>
            <a:off x="3228975" y="2727325"/>
            <a:ext cx="142875" cy="142875"/>
          </a:xfrm>
          <a:prstGeom prst="ellipse">
            <a:avLst/>
          </a:prstGeom>
          <a:solidFill>
            <a:srgbClr val="C0504D"/>
          </a:solidFill>
          <a:ln w="9525" algn="ctr">
            <a:solidFill>
              <a:schemeClr val="bg1">
                <a:lumMod val="65000"/>
              </a:schemeClr>
            </a:solidFill>
            <a:round/>
            <a:headEnd/>
            <a:tailEnd/>
          </a:ln>
          <a:effectLst/>
        </p:spPr>
        <p:txBody>
          <a:bodyPr wrap="none" anchor="ctr">
            <a:spAutoFit/>
          </a:bodyPr>
          <a:lstStyle/>
          <a:p>
            <a:pPr algn="ctr">
              <a:defRPr/>
            </a:pPr>
            <a:endParaRPr lang="en-US" sz="2400">
              <a:latin typeface="Arial" pitchFamily="34" charset="0"/>
              <a:cs typeface="+mn-cs"/>
              <a:sym typeface="Arial"/>
            </a:endParaRPr>
          </a:p>
        </p:txBody>
      </p:sp>
      <p:sp>
        <p:nvSpPr>
          <p:cNvPr id="57" name="Oval 299">
            <a:extLst>
              <a:ext uri="{FF2B5EF4-FFF2-40B4-BE49-F238E27FC236}">
                <a16:creationId xmlns:a16="http://schemas.microsoft.com/office/drawing/2014/main" id="{9035DB81-A1AD-D147-8B41-714A299B9A45}"/>
              </a:ext>
            </a:extLst>
          </p:cNvPr>
          <p:cNvSpPr>
            <a:spLocks noChangeArrowheads="1"/>
          </p:cNvSpPr>
          <p:nvPr/>
        </p:nvSpPr>
        <p:spPr bwMode="auto">
          <a:xfrm>
            <a:off x="4143375" y="3260725"/>
            <a:ext cx="142875" cy="142875"/>
          </a:xfrm>
          <a:prstGeom prst="ellipse">
            <a:avLst/>
          </a:prstGeom>
          <a:solidFill>
            <a:srgbClr val="C0504D"/>
          </a:solidFill>
          <a:ln w="9525" algn="ctr">
            <a:solidFill>
              <a:schemeClr val="bg1">
                <a:lumMod val="65000"/>
              </a:schemeClr>
            </a:solidFill>
            <a:round/>
            <a:headEnd/>
            <a:tailEnd/>
          </a:ln>
          <a:effectLst/>
        </p:spPr>
        <p:txBody>
          <a:bodyPr wrap="none" anchor="ctr">
            <a:spAutoFit/>
          </a:bodyPr>
          <a:lstStyle/>
          <a:p>
            <a:pPr algn="ctr">
              <a:defRPr/>
            </a:pPr>
            <a:endParaRPr lang="en-US" sz="2400">
              <a:latin typeface="Arial" pitchFamily="34" charset="0"/>
              <a:cs typeface="+mn-cs"/>
              <a:sym typeface="Arial"/>
            </a:endParaRPr>
          </a:p>
        </p:txBody>
      </p:sp>
      <p:sp>
        <p:nvSpPr>
          <p:cNvPr id="58" name="Arc 178">
            <a:extLst>
              <a:ext uri="{FF2B5EF4-FFF2-40B4-BE49-F238E27FC236}">
                <a16:creationId xmlns:a16="http://schemas.microsoft.com/office/drawing/2014/main" id="{AC5FF75C-CF58-374C-A5D4-C0DE6A36FE2B}"/>
              </a:ext>
            </a:extLst>
          </p:cNvPr>
          <p:cNvSpPr>
            <a:spLocks/>
          </p:cNvSpPr>
          <p:nvPr/>
        </p:nvSpPr>
        <p:spPr bwMode="auto">
          <a:xfrm flipV="1">
            <a:off x="5210175" y="3422650"/>
            <a:ext cx="609600" cy="44767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9050">
            <a:solidFill>
              <a:schemeClr val="bg1">
                <a:lumMod val="65000"/>
              </a:schemeClr>
            </a:solidFill>
            <a:round/>
            <a:headEnd/>
            <a:tailEnd/>
          </a:ln>
          <a:effectLst/>
        </p:spPr>
        <p:txBody>
          <a:bodyPr anchor="ctr">
            <a:spAutoFit/>
          </a:bodyPr>
          <a:lstStyle/>
          <a:p>
            <a:pPr algn="ctr">
              <a:defRPr/>
            </a:pPr>
            <a:endParaRPr lang="en-US" sz="2400">
              <a:latin typeface="Arial" pitchFamily="34" charset="0"/>
              <a:cs typeface="+mn-cs"/>
              <a:sym typeface="Arial"/>
            </a:endParaRPr>
          </a:p>
        </p:txBody>
      </p:sp>
      <p:sp>
        <p:nvSpPr>
          <p:cNvPr id="59" name="Arc 179">
            <a:extLst>
              <a:ext uri="{FF2B5EF4-FFF2-40B4-BE49-F238E27FC236}">
                <a16:creationId xmlns:a16="http://schemas.microsoft.com/office/drawing/2014/main" id="{C9CEDECE-6CC3-E34D-B846-982482DA1F5A}"/>
              </a:ext>
            </a:extLst>
          </p:cNvPr>
          <p:cNvSpPr>
            <a:spLocks/>
          </p:cNvSpPr>
          <p:nvPr/>
        </p:nvSpPr>
        <p:spPr bwMode="auto">
          <a:xfrm flipH="1">
            <a:off x="4448175" y="3870325"/>
            <a:ext cx="762000" cy="762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9050">
            <a:solidFill>
              <a:schemeClr val="bg1">
                <a:lumMod val="65000"/>
              </a:schemeClr>
            </a:solidFill>
            <a:round/>
            <a:headEnd/>
            <a:tailEnd/>
          </a:ln>
          <a:effectLst/>
        </p:spPr>
        <p:txBody>
          <a:bodyPr anchor="ctr">
            <a:spAutoFit/>
          </a:bodyPr>
          <a:lstStyle/>
          <a:p>
            <a:pPr algn="ctr">
              <a:defRPr/>
            </a:pPr>
            <a:endParaRPr lang="en-US" sz="2400">
              <a:latin typeface="Arial" pitchFamily="34" charset="0"/>
              <a:cs typeface="+mn-cs"/>
              <a:sym typeface="Arial"/>
            </a:endParaRPr>
          </a:p>
        </p:txBody>
      </p:sp>
      <p:sp>
        <p:nvSpPr>
          <p:cNvPr id="61" name="Line 90">
            <a:extLst>
              <a:ext uri="{FF2B5EF4-FFF2-40B4-BE49-F238E27FC236}">
                <a16:creationId xmlns:a16="http://schemas.microsoft.com/office/drawing/2014/main" id="{1EB19503-8151-314E-AF54-F6E0248EAD64}"/>
              </a:ext>
            </a:extLst>
          </p:cNvPr>
          <p:cNvSpPr>
            <a:spLocks noChangeShapeType="1"/>
          </p:cNvSpPr>
          <p:nvPr/>
        </p:nvSpPr>
        <p:spPr bwMode="auto">
          <a:xfrm>
            <a:off x="3683000" y="2863850"/>
            <a:ext cx="101600" cy="33338"/>
          </a:xfrm>
          <a:prstGeom prst="line">
            <a:avLst/>
          </a:prstGeom>
          <a:noFill/>
          <a:ln w="9525">
            <a:solidFill>
              <a:schemeClr val="bg1">
                <a:lumMod val="65000"/>
              </a:schemeClr>
            </a:solidFill>
            <a:round/>
            <a:headEnd/>
            <a:tailEnd type="stealth" w="lg" len="lg"/>
          </a:ln>
          <a:effectLst/>
        </p:spPr>
        <p:txBody>
          <a:bodyPr anchor="ctr">
            <a:spAutoFit/>
          </a:bodyPr>
          <a:lstStyle/>
          <a:p>
            <a:pPr algn="ctr">
              <a:defRPr/>
            </a:pPr>
            <a:endParaRPr lang="en-US" sz="2400">
              <a:latin typeface="Arial" pitchFamily="34" charset="0"/>
              <a:cs typeface="+mn-cs"/>
              <a:sym typeface="Arial"/>
            </a:endParaRPr>
          </a:p>
        </p:txBody>
      </p:sp>
      <p:sp>
        <p:nvSpPr>
          <p:cNvPr id="62" name="Line 22">
            <a:extLst>
              <a:ext uri="{FF2B5EF4-FFF2-40B4-BE49-F238E27FC236}">
                <a16:creationId xmlns:a16="http://schemas.microsoft.com/office/drawing/2014/main" id="{A2EEB793-B655-0D47-BBA2-790A6C797DB6}"/>
              </a:ext>
            </a:extLst>
          </p:cNvPr>
          <p:cNvSpPr>
            <a:spLocks noChangeShapeType="1"/>
          </p:cNvSpPr>
          <p:nvPr/>
        </p:nvSpPr>
        <p:spPr bwMode="auto">
          <a:xfrm flipH="1">
            <a:off x="3652838" y="3521075"/>
            <a:ext cx="68262" cy="65088"/>
          </a:xfrm>
          <a:prstGeom prst="line">
            <a:avLst/>
          </a:prstGeom>
          <a:noFill/>
          <a:ln w="9525">
            <a:solidFill>
              <a:schemeClr val="bg1">
                <a:lumMod val="65000"/>
              </a:schemeClr>
            </a:solidFill>
            <a:round/>
            <a:headEnd/>
            <a:tailEnd type="stealth" w="lg" len="lg"/>
          </a:ln>
          <a:effectLst/>
        </p:spPr>
        <p:txBody>
          <a:bodyPr anchor="ctr">
            <a:spAutoFit/>
          </a:bodyPr>
          <a:lstStyle/>
          <a:p>
            <a:pPr algn="ctr">
              <a:defRPr/>
            </a:pPr>
            <a:endParaRPr lang="en-US" sz="2400">
              <a:latin typeface="Arial" pitchFamily="34" charset="0"/>
              <a:cs typeface="+mn-cs"/>
              <a:sym typeface="Arial"/>
            </a:endParaRPr>
          </a:p>
        </p:txBody>
      </p:sp>
      <p:sp>
        <p:nvSpPr>
          <p:cNvPr id="63" name="Line 21">
            <a:extLst>
              <a:ext uri="{FF2B5EF4-FFF2-40B4-BE49-F238E27FC236}">
                <a16:creationId xmlns:a16="http://schemas.microsoft.com/office/drawing/2014/main" id="{BF1DD82D-8218-5947-8794-7E5ECBC07B8E}"/>
              </a:ext>
            </a:extLst>
          </p:cNvPr>
          <p:cNvSpPr>
            <a:spLocks noChangeShapeType="1"/>
          </p:cNvSpPr>
          <p:nvPr/>
        </p:nvSpPr>
        <p:spPr bwMode="auto">
          <a:xfrm flipV="1">
            <a:off x="4073525" y="3727450"/>
            <a:ext cx="65088" cy="130175"/>
          </a:xfrm>
          <a:prstGeom prst="line">
            <a:avLst/>
          </a:prstGeom>
          <a:noFill/>
          <a:ln w="9525">
            <a:solidFill>
              <a:schemeClr val="bg1">
                <a:lumMod val="65000"/>
              </a:schemeClr>
            </a:solidFill>
            <a:round/>
            <a:headEnd/>
            <a:tailEnd type="stealth" w="lg" len="lg"/>
          </a:ln>
          <a:effectLst/>
        </p:spPr>
        <p:txBody>
          <a:bodyPr anchor="ctr">
            <a:spAutoFit/>
          </a:bodyPr>
          <a:lstStyle/>
          <a:p>
            <a:pPr algn="ctr">
              <a:defRPr/>
            </a:pPr>
            <a:endParaRPr lang="en-US" sz="2400">
              <a:latin typeface="Arial" pitchFamily="34" charset="0"/>
              <a:cs typeface="+mn-cs"/>
              <a:sym typeface="Arial"/>
            </a:endParaRPr>
          </a:p>
        </p:txBody>
      </p:sp>
      <p:sp>
        <p:nvSpPr>
          <p:cNvPr id="64" name="Line 30">
            <a:extLst>
              <a:ext uri="{FF2B5EF4-FFF2-40B4-BE49-F238E27FC236}">
                <a16:creationId xmlns:a16="http://schemas.microsoft.com/office/drawing/2014/main" id="{85B38A77-3579-1144-AD06-8DE7D7A0B430}"/>
              </a:ext>
            </a:extLst>
          </p:cNvPr>
          <p:cNvSpPr>
            <a:spLocks noChangeShapeType="1"/>
          </p:cNvSpPr>
          <p:nvPr/>
        </p:nvSpPr>
        <p:spPr bwMode="auto">
          <a:xfrm flipH="1">
            <a:off x="6118225" y="2501900"/>
            <a:ext cx="104775" cy="79375"/>
          </a:xfrm>
          <a:prstGeom prst="line">
            <a:avLst/>
          </a:prstGeom>
          <a:noFill/>
          <a:ln w="9525">
            <a:solidFill>
              <a:schemeClr val="bg1">
                <a:lumMod val="65000"/>
              </a:schemeClr>
            </a:solidFill>
            <a:round/>
            <a:headEnd/>
            <a:tailEnd type="stealth" w="lg" len="lg"/>
          </a:ln>
          <a:effectLst/>
        </p:spPr>
        <p:txBody>
          <a:bodyPr anchor="ctr">
            <a:spAutoFit/>
          </a:bodyPr>
          <a:lstStyle/>
          <a:p>
            <a:pPr algn="ctr">
              <a:defRPr/>
            </a:pPr>
            <a:endParaRPr lang="en-US" sz="2400">
              <a:latin typeface="Arial" pitchFamily="34" charset="0"/>
              <a:cs typeface="+mn-cs"/>
              <a:sym typeface="Arial"/>
            </a:endParaRPr>
          </a:p>
        </p:txBody>
      </p:sp>
      <p:sp>
        <p:nvSpPr>
          <p:cNvPr id="65" name="Line 59">
            <a:extLst>
              <a:ext uri="{FF2B5EF4-FFF2-40B4-BE49-F238E27FC236}">
                <a16:creationId xmlns:a16="http://schemas.microsoft.com/office/drawing/2014/main" id="{160201D3-F59C-D342-8520-CC5C4200D379}"/>
              </a:ext>
            </a:extLst>
          </p:cNvPr>
          <p:cNvSpPr>
            <a:spLocks noChangeShapeType="1"/>
          </p:cNvSpPr>
          <p:nvPr/>
        </p:nvSpPr>
        <p:spPr bwMode="auto">
          <a:xfrm flipV="1">
            <a:off x="6219825" y="3251200"/>
            <a:ext cx="44450" cy="152400"/>
          </a:xfrm>
          <a:prstGeom prst="line">
            <a:avLst/>
          </a:prstGeom>
          <a:noFill/>
          <a:ln w="9525">
            <a:solidFill>
              <a:schemeClr val="bg1">
                <a:lumMod val="65000"/>
              </a:schemeClr>
            </a:solidFill>
            <a:round/>
            <a:headEnd/>
            <a:tailEnd type="stealth" w="lg" len="lg"/>
          </a:ln>
          <a:effectLst/>
        </p:spPr>
        <p:txBody>
          <a:bodyPr anchor="ctr">
            <a:spAutoFit/>
          </a:bodyPr>
          <a:lstStyle/>
          <a:p>
            <a:pPr algn="ctr">
              <a:defRPr/>
            </a:pPr>
            <a:endParaRPr lang="en-US" sz="2400">
              <a:latin typeface="Arial" pitchFamily="34" charset="0"/>
              <a:cs typeface="+mn-cs"/>
              <a:sym typeface="Arial"/>
            </a:endParaRPr>
          </a:p>
        </p:txBody>
      </p:sp>
      <p:sp>
        <p:nvSpPr>
          <p:cNvPr id="66" name="Line 61">
            <a:extLst>
              <a:ext uri="{FF2B5EF4-FFF2-40B4-BE49-F238E27FC236}">
                <a16:creationId xmlns:a16="http://schemas.microsoft.com/office/drawing/2014/main" id="{8F1EA26E-7344-3645-AF23-82B398F8933A}"/>
              </a:ext>
            </a:extLst>
          </p:cNvPr>
          <p:cNvSpPr>
            <a:spLocks noChangeShapeType="1"/>
          </p:cNvSpPr>
          <p:nvPr/>
        </p:nvSpPr>
        <p:spPr bwMode="auto">
          <a:xfrm flipH="1" flipV="1">
            <a:off x="1671638" y="4751388"/>
            <a:ext cx="161925" cy="11112"/>
          </a:xfrm>
          <a:prstGeom prst="line">
            <a:avLst/>
          </a:prstGeom>
          <a:noFill/>
          <a:ln w="9525">
            <a:solidFill>
              <a:schemeClr val="bg1">
                <a:lumMod val="65000"/>
              </a:schemeClr>
            </a:solidFill>
            <a:round/>
            <a:headEnd/>
            <a:tailEnd type="stealth" w="lg" len="lg"/>
          </a:ln>
          <a:effectLst/>
        </p:spPr>
        <p:txBody>
          <a:bodyPr anchor="ctr">
            <a:spAutoFit/>
          </a:bodyPr>
          <a:lstStyle/>
          <a:p>
            <a:pPr algn="ctr">
              <a:defRPr/>
            </a:pPr>
            <a:endParaRPr lang="en-US" sz="2400">
              <a:latin typeface="Arial" pitchFamily="34" charset="0"/>
              <a:cs typeface="+mn-cs"/>
              <a:sym typeface="Arial"/>
            </a:endParaRPr>
          </a:p>
        </p:txBody>
      </p:sp>
      <p:sp>
        <p:nvSpPr>
          <p:cNvPr id="67" name="Line 91">
            <a:extLst>
              <a:ext uri="{FF2B5EF4-FFF2-40B4-BE49-F238E27FC236}">
                <a16:creationId xmlns:a16="http://schemas.microsoft.com/office/drawing/2014/main" id="{4FC6AE83-CD3C-6947-B2F3-110A4D4332ED}"/>
              </a:ext>
            </a:extLst>
          </p:cNvPr>
          <p:cNvSpPr>
            <a:spLocks noChangeShapeType="1"/>
          </p:cNvSpPr>
          <p:nvPr/>
        </p:nvSpPr>
        <p:spPr bwMode="auto">
          <a:xfrm flipV="1">
            <a:off x="2513013" y="4719638"/>
            <a:ext cx="149225" cy="26987"/>
          </a:xfrm>
          <a:prstGeom prst="line">
            <a:avLst/>
          </a:prstGeom>
          <a:noFill/>
          <a:ln w="9525">
            <a:solidFill>
              <a:schemeClr val="bg1">
                <a:lumMod val="65000"/>
              </a:schemeClr>
            </a:solidFill>
            <a:round/>
            <a:headEnd/>
            <a:tailEnd type="stealth" w="lg" len="lg"/>
          </a:ln>
          <a:effectLst/>
        </p:spPr>
        <p:txBody>
          <a:bodyPr anchor="ctr">
            <a:spAutoFit/>
          </a:bodyPr>
          <a:lstStyle/>
          <a:p>
            <a:pPr algn="ctr">
              <a:defRPr/>
            </a:pPr>
            <a:endParaRPr lang="en-US" sz="2400">
              <a:latin typeface="Arial" pitchFamily="34" charset="0"/>
              <a:cs typeface="+mn-cs"/>
              <a:sym typeface="Arial"/>
            </a:endParaRPr>
          </a:p>
        </p:txBody>
      </p:sp>
      <p:sp>
        <p:nvSpPr>
          <p:cNvPr id="68" name="Line 92">
            <a:extLst>
              <a:ext uri="{FF2B5EF4-FFF2-40B4-BE49-F238E27FC236}">
                <a16:creationId xmlns:a16="http://schemas.microsoft.com/office/drawing/2014/main" id="{392EBCA2-78B2-0D49-A7F4-8E67F62D31F8}"/>
              </a:ext>
            </a:extLst>
          </p:cNvPr>
          <p:cNvSpPr>
            <a:spLocks noChangeShapeType="1"/>
          </p:cNvSpPr>
          <p:nvPr/>
        </p:nvSpPr>
        <p:spPr bwMode="auto">
          <a:xfrm flipV="1">
            <a:off x="2017713" y="5127625"/>
            <a:ext cx="53975" cy="122238"/>
          </a:xfrm>
          <a:prstGeom prst="line">
            <a:avLst/>
          </a:prstGeom>
          <a:noFill/>
          <a:ln w="9525">
            <a:solidFill>
              <a:schemeClr val="bg1">
                <a:lumMod val="65000"/>
              </a:schemeClr>
            </a:solidFill>
            <a:round/>
            <a:headEnd/>
            <a:tailEnd type="stealth" w="lg" len="lg"/>
          </a:ln>
          <a:effectLst/>
        </p:spPr>
        <p:txBody>
          <a:bodyPr anchor="ctr">
            <a:spAutoFit/>
          </a:bodyPr>
          <a:lstStyle/>
          <a:p>
            <a:pPr algn="ctr">
              <a:defRPr/>
            </a:pPr>
            <a:endParaRPr lang="en-US" sz="2400">
              <a:latin typeface="Arial" pitchFamily="34" charset="0"/>
              <a:cs typeface="+mn-cs"/>
              <a:sym typeface="Arial"/>
            </a:endParaRPr>
          </a:p>
        </p:txBody>
      </p:sp>
      <p:sp>
        <p:nvSpPr>
          <p:cNvPr id="69" name="Line 89">
            <a:extLst>
              <a:ext uri="{FF2B5EF4-FFF2-40B4-BE49-F238E27FC236}">
                <a16:creationId xmlns:a16="http://schemas.microsoft.com/office/drawing/2014/main" id="{65EEC619-D06A-594A-85AB-E6763866E6C7}"/>
              </a:ext>
            </a:extLst>
          </p:cNvPr>
          <p:cNvSpPr>
            <a:spLocks noChangeShapeType="1"/>
          </p:cNvSpPr>
          <p:nvPr/>
        </p:nvSpPr>
        <p:spPr bwMode="auto">
          <a:xfrm>
            <a:off x="2792413" y="2333625"/>
            <a:ext cx="125412" cy="42863"/>
          </a:xfrm>
          <a:prstGeom prst="line">
            <a:avLst/>
          </a:prstGeom>
          <a:noFill/>
          <a:ln w="9525">
            <a:solidFill>
              <a:schemeClr val="bg1">
                <a:lumMod val="65000"/>
              </a:schemeClr>
            </a:solidFill>
            <a:round/>
            <a:headEnd/>
            <a:tailEnd type="stealth" w="lg" len="lg"/>
          </a:ln>
          <a:effectLst/>
        </p:spPr>
        <p:txBody>
          <a:bodyPr anchor="ctr">
            <a:spAutoFit/>
          </a:bodyPr>
          <a:lstStyle/>
          <a:p>
            <a:pPr algn="ctr">
              <a:defRPr/>
            </a:pPr>
            <a:endParaRPr lang="en-US" sz="2400">
              <a:latin typeface="Arial" pitchFamily="34" charset="0"/>
              <a:cs typeface="+mn-cs"/>
              <a:sym typeface="Arial"/>
            </a:endParaRPr>
          </a:p>
        </p:txBody>
      </p:sp>
      <p:sp>
        <p:nvSpPr>
          <p:cNvPr id="70" name="Line 18">
            <a:extLst>
              <a:ext uri="{FF2B5EF4-FFF2-40B4-BE49-F238E27FC236}">
                <a16:creationId xmlns:a16="http://schemas.microsoft.com/office/drawing/2014/main" id="{45EE554D-9C8A-1942-8693-EECAB7CAA022}"/>
              </a:ext>
            </a:extLst>
          </p:cNvPr>
          <p:cNvSpPr>
            <a:spLocks noChangeShapeType="1"/>
          </p:cNvSpPr>
          <p:nvPr/>
        </p:nvSpPr>
        <p:spPr bwMode="auto">
          <a:xfrm flipH="1">
            <a:off x="2614613" y="2813291"/>
            <a:ext cx="121442" cy="1347"/>
          </a:xfrm>
          <a:custGeom>
            <a:avLst/>
            <a:gdLst>
              <a:gd name="connsiteX0" fmla="*/ 0 w 10000"/>
              <a:gd name="connsiteY0" fmla="*/ 0 h 10000"/>
              <a:gd name="connsiteX1" fmla="*/ 10000 w 10000"/>
              <a:gd name="connsiteY1" fmla="*/ 10000 h 10000"/>
              <a:gd name="connsiteX0" fmla="*/ 0 w 8793"/>
              <a:gd name="connsiteY0" fmla="*/ 93 h 1187"/>
              <a:gd name="connsiteX1" fmla="*/ 8793 w 8793"/>
              <a:gd name="connsiteY1" fmla="*/ 1095 h 1187"/>
              <a:gd name="connsiteX0" fmla="*/ 0 w 10000"/>
              <a:gd name="connsiteY0" fmla="*/ 5857 h 14299"/>
              <a:gd name="connsiteX1" fmla="*/ 10000 w 10000"/>
              <a:gd name="connsiteY1" fmla="*/ 14299 h 14299"/>
            </a:gdLst>
            <a:ahLst/>
            <a:cxnLst>
              <a:cxn ang="0">
                <a:pos x="connsiteX0" y="connsiteY0"/>
              </a:cxn>
              <a:cxn ang="0">
                <a:pos x="connsiteX1" y="connsiteY1"/>
              </a:cxn>
            </a:cxnLst>
            <a:rect l="l" t="t" r="r" b="b"/>
            <a:pathLst>
              <a:path w="10000" h="14299">
                <a:moveTo>
                  <a:pt x="0" y="5857"/>
                </a:moveTo>
                <a:cubicBezTo>
                  <a:pt x="8497" y="8651"/>
                  <a:pt x="6209" y="-13780"/>
                  <a:pt x="10000" y="14299"/>
                </a:cubicBezTo>
              </a:path>
            </a:pathLst>
          </a:custGeom>
          <a:noFill/>
          <a:ln w="9525">
            <a:solidFill>
              <a:schemeClr val="bg1">
                <a:lumMod val="65000"/>
              </a:schemeClr>
            </a:solidFill>
            <a:round/>
            <a:headEnd/>
            <a:tailEnd type="stealth" w="lg" len="lg"/>
          </a:ln>
          <a:effectLst/>
        </p:spPr>
        <p:txBody>
          <a:bodyPr anchor="ctr">
            <a:spAutoFit/>
          </a:bodyPr>
          <a:lstStyle/>
          <a:p>
            <a:pPr algn="ctr">
              <a:defRPr/>
            </a:pPr>
            <a:endParaRPr lang="en-US" sz="2400">
              <a:latin typeface="Arial" pitchFamily="34" charset="0"/>
              <a:cs typeface="+mn-cs"/>
              <a:sym typeface="Arial"/>
            </a:endParaRPr>
          </a:p>
        </p:txBody>
      </p:sp>
      <p:sp>
        <p:nvSpPr>
          <p:cNvPr id="71" name="Line 17">
            <a:extLst>
              <a:ext uri="{FF2B5EF4-FFF2-40B4-BE49-F238E27FC236}">
                <a16:creationId xmlns:a16="http://schemas.microsoft.com/office/drawing/2014/main" id="{373263DB-43BE-6A46-9880-26CBBD8E3C90}"/>
              </a:ext>
            </a:extLst>
          </p:cNvPr>
          <p:cNvSpPr>
            <a:spLocks noChangeShapeType="1"/>
          </p:cNvSpPr>
          <p:nvPr/>
        </p:nvSpPr>
        <p:spPr bwMode="auto">
          <a:xfrm flipV="1">
            <a:off x="3044825" y="3632200"/>
            <a:ext cx="58738" cy="98425"/>
          </a:xfrm>
          <a:prstGeom prst="line">
            <a:avLst/>
          </a:prstGeom>
          <a:noFill/>
          <a:ln w="9525">
            <a:solidFill>
              <a:schemeClr val="bg1">
                <a:lumMod val="65000"/>
              </a:schemeClr>
            </a:solidFill>
            <a:round/>
            <a:headEnd/>
            <a:tailEnd type="stealth" w="lg" len="lg"/>
          </a:ln>
          <a:effectLst/>
        </p:spPr>
        <p:txBody>
          <a:bodyPr anchor="ctr">
            <a:spAutoFit/>
          </a:bodyPr>
          <a:lstStyle/>
          <a:p>
            <a:pPr algn="ctr">
              <a:defRPr/>
            </a:pPr>
            <a:endParaRPr lang="en-US" sz="2400">
              <a:latin typeface="Arial" pitchFamily="34" charset="0"/>
              <a:cs typeface="+mn-cs"/>
              <a:sym typeface="Arial"/>
            </a:endParaRPr>
          </a:p>
        </p:txBody>
      </p:sp>
      <p:sp>
        <p:nvSpPr>
          <p:cNvPr id="72" name="Line 94">
            <a:extLst>
              <a:ext uri="{FF2B5EF4-FFF2-40B4-BE49-F238E27FC236}">
                <a16:creationId xmlns:a16="http://schemas.microsoft.com/office/drawing/2014/main" id="{0CB269D1-C570-4A47-ACD8-1AB663B3BEA3}"/>
              </a:ext>
            </a:extLst>
          </p:cNvPr>
          <p:cNvSpPr>
            <a:spLocks noChangeShapeType="1"/>
          </p:cNvSpPr>
          <p:nvPr/>
        </p:nvSpPr>
        <p:spPr bwMode="auto">
          <a:xfrm flipH="1">
            <a:off x="3803650" y="5118100"/>
            <a:ext cx="179388" cy="79375"/>
          </a:xfrm>
          <a:prstGeom prst="line">
            <a:avLst/>
          </a:prstGeom>
          <a:noFill/>
          <a:ln w="9525">
            <a:solidFill>
              <a:schemeClr val="bg1">
                <a:lumMod val="65000"/>
              </a:schemeClr>
            </a:solidFill>
            <a:round/>
            <a:headEnd/>
            <a:tailEnd type="stealth" w="lg" len="lg"/>
          </a:ln>
          <a:effectLst/>
        </p:spPr>
        <p:txBody>
          <a:bodyPr anchor="ctr">
            <a:spAutoFit/>
          </a:bodyPr>
          <a:lstStyle/>
          <a:p>
            <a:pPr algn="ctr">
              <a:defRPr/>
            </a:pPr>
            <a:endParaRPr lang="en-US" sz="2400">
              <a:latin typeface="Arial" pitchFamily="34" charset="0"/>
              <a:cs typeface="+mn-cs"/>
              <a:sym typeface="Arial"/>
            </a:endParaRPr>
          </a:p>
        </p:txBody>
      </p:sp>
      <p:sp>
        <p:nvSpPr>
          <p:cNvPr id="73" name="Line 181">
            <a:extLst>
              <a:ext uri="{FF2B5EF4-FFF2-40B4-BE49-F238E27FC236}">
                <a16:creationId xmlns:a16="http://schemas.microsoft.com/office/drawing/2014/main" id="{2AD9FB46-758E-E148-8678-E4C5BF510294}"/>
              </a:ext>
            </a:extLst>
          </p:cNvPr>
          <p:cNvSpPr>
            <a:spLocks noChangeShapeType="1"/>
          </p:cNvSpPr>
          <p:nvPr/>
        </p:nvSpPr>
        <p:spPr bwMode="auto">
          <a:xfrm flipV="1">
            <a:off x="4867275" y="4889500"/>
            <a:ext cx="134938" cy="84138"/>
          </a:xfrm>
          <a:prstGeom prst="line">
            <a:avLst/>
          </a:prstGeom>
          <a:noFill/>
          <a:ln w="9525">
            <a:solidFill>
              <a:schemeClr val="bg1">
                <a:lumMod val="65000"/>
              </a:schemeClr>
            </a:solidFill>
            <a:round/>
            <a:headEnd/>
            <a:tailEnd type="stealth" w="lg" len="lg"/>
          </a:ln>
          <a:effectLst/>
        </p:spPr>
        <p:txBody>
          <a:bodyPr anchor="ctr">
            <a:spAutoFit/>
          </a:bodyPr>
          <a:lstStyle/>
          <a:p>
            <a:pPr algn="ctr">
              <a:defRPr/>
            </a:pPr>
            <a:endParaRPr lang="en-US" sz="2400">
              <a:latin typeface="Arial" pitchFamily="34" charset="0"/>
              <a:cs typeface="+mn-cs"/>
              <a:sym typeface="Arial"/>
            </a:endParaRPr>
          </a:p>
        </p:txBody>
      </p:sp>
      <p:sp>
        <p:nvSpPr>
          <p:cNvPr id="74" name="Line 27">
            <a:extLst>
              <a:ext uri="{FF2B5EF4-FFF2-40B4-BE49-F238E27FC236}">
                <a16:creationId xmlns:a16="http://schemas.microsoft.com/office/drawing/2014/main" id="{B5F2C800-12CA-A74D-BFA7-3507CE0C4E59}"/>
              </a:ext>
            </a:extLst>
          </p:cNvPr>
          <p:cNvSpPr>
            <a:spLocks noChangeShapeType="1"/>
          </p:cNvSpPr>
          <p:nvPr/>
        </p:nvSpPr>
        <p:spPr bwMode="auto">
          <a:xfrm flipH="1">
            <a:off x="5122863" y="5676900"/>
            <a:ext cx="122237" cy="50800"/>
          </a:xfrm>
          <a:prstGeom prst="line">
            <a:avLst/>
          </a:prstGeom>
          <a:noFill/>
          <a:ln w="9525">
            <a:solidFill>
              <a:schemeClr val="bg1">
                <a:lumMod val="65000"/>
              </a:schemeClr>
            </a:solidFill>
            <a:round/>
            <a:headEnd/>
            <a:tailEnd type="stealth" w="lg" len="lg"/>
          </a:ln>
          <a:effectLst/>
        </p:spPr>
        <p:txBody>
          <a:bodyPr anchor="ctr">
            <a:spAutoFit/>
          </a:bodyPr>
          <a:lstStyle/>
          <a:p>
            <a:pPr algn="ctr">
              <a:defRPr/>
            </a:pPr>
            <a:endParaRPr lang="en-US" sz="2400">
              <a:latin typeface="Arial" pitchFamily="34" charset="0"/>
              <a:cs typeface="+mn-cs"/>
              <a:sym typeface="Arial"/>
            </a:endParaRPr>
          </a:p>
        </p:txBody>
      </p:sp>
      <p:sp>
        <p:nvSpPr>
          <p:cNvPr id="76" name="Line 74">
            <a:extLst>
              <a:ext uri="{FF2B5EF4-FFF2-40B4-BE49-F238E27FC236}">
                <a16:creationId xmlns:a16="http://schemas.microsoft.com/office/drawing/2014/main" id="{0BB1131C-95A6-3749-914D-5F6829B570F1}"/>
              </a:ext>
            </a:extLst>
          </p:cNvPr>
          <p:cNvSpPr>
            <a:spLocks noChangeShapeType="1"/>
          </p:cNvSpPr>
          <p:nvPr/>
        </p:nvSpPr>
        <p:spPr bwMode="auto">
          <a:xfrm flipH="1">
            <a:off x="6515099" y="4470401"/>
            <a:ext cx="90486" cy="61911"/>
          </a:xfrm>
          <a:prstGeom prst="line">
            <a:avLst/>
          </a:prstGeom>
          <a:noFill/>
          <a:ln w="9525">
            <a:solidFill>
              <a:schemeClr val="bg1">
                <a:lumMod val="65000"/>
              </a:schemeClr>
            </a:solidFill>
            <a:round/>
            <a:headEnd/>
            <a:tailEnd type="stealth" w="lg" len="lg"/>
          </a:ln>
          <a:effectLst/>
        </p:spPr>
        <p:txBody>
          <a:bodyPr wrap="square" anchor="ctr">
            <a:spAutoFit/>
          </a:bodyPr>
          <a:lstStyle/>
          <a:p>
            <a:pPr algn="ctr">
              <a:defRPr/>
            </a:pPr>
            <a:endParaRPr lang="en-US" sz="2400">
              <a:latin typeface="Arial" pitchFamily="34" charset="0"/>
              <a:cs typeface="+mn-cs"/>
              <a:sym typeface="Arial"/>
            </a:endParaRPr>
          </a:p>
        </p:txBody>
      </p:sp>
      <p:sp>
        <p:nvSpPr>
          <p:cNvPr id="77" name="Line 96">
            <a:extLst>
              <a:ext uri="{FF2B5EF4-FFF2-40B4-BE49-F238E27FC236}">
                <a16:creationId xmlns:a16="http://schemas.microsoft.com/office/drawing/2014/main" id="{29551930-106C-8440-9B9E-94ABCEAC0755}"/>
              </a:ext>
            </a:extLst>
          </p:cNvPr>
          <p:cNvSpPr>
            <a:spLocks noChangeShapeType="1"/>
          </p:cNvSpPr>
          <p:nvPr/>
        </p:nvSpPr>
        <p:spPr bwMode="auto">
          <a:xfrm>
            <a:off x="5362575" y="1968500"/>
            <a:ext cx="134938" cy="25400"/>
          </a:xfrm>
          <a:prstGeom prst="line">
            <a:avLst/>
          </a:prstGeom>
          <a:noFill/>
          <a:ln w="9525">
            <a:solidFill>
              <a:schemeClr val="bg1">
                <a:lumMod val="65000"/>
              </a:schemeClr>
            </a:solidFill>
            <a:round/>
            <a:headEnd/>
            <a:tailEnd type="stealth" w="lg" len="lg"/>
          </a:ln>
          <a:effectLst/>
        </p:spPr>
        <p:txBody>
          <a:bodyPr anchor="ctr">
            <a:spAutoFit/>
          </a:bodyPr>
          <a:lstStyle/>
          <a:p>
            <a:pPr algn="ctr">
              <a:defRPr/>
            </a:pPr>
            <a:endParaRPr lang="en-US" sz="2400">
              <a:latin typeface="Arial" pitchFamily="34" charset="0"/>
              <a:cs typeface="+mn-cs"/>
              <a:sym typeface="Arial"/>
            </a:endParaRPr>
          </a:p>
        </p:txBody>
      </p:sp>
      <p:sp>
        <p:nvSpPr>
          <p:cNvPr id="80" name="Freeform 79">
            <a:extLst>
              <a:ext uri="{FF2B5EF4-FFF2-40B4-BE49-F238E27FC236}">
                <a16:creationId xmlns:a16="http://schemas.microsoft.com/office/drawing/2014/main" id="{EA3B8312-375A-FE45-9774-E1F12E790484}"/>
              </a:ext>
            </a:extLst>
          </p:cNvPr>
          <p:cNvSpPr/>
          <p:nvPr/>
        </p:nvSpPr>
        <p:spPr bwMode="auto">
          <a:xfrm>
            <a:off x="4284344" y="1756271"/>
            <a:ext cx="2963921" cy="1669847"/>
          </a:xfrm>
          <a:custGeom>
            <a:avLst/>
            <a:gdLst>
              <a:gd name="connsiteX0" fmla="*/ 2522220 w 3036305"/>
              <a:gd name="connsiteY0" fmla="*/ 1068229 h 1751176"/>
              <a:gd name="connsiteX1" fmla="*/ 2872740 w 3036305"/>
              <a:gd name="connsiteY1" fmla="*/ 1075849 h 1751176"/>
              <a:gd name="connsiteX2" fmla="*/ 2941320 w 3036305"/>
              <a:gd name="connsiteY2" fmla="*/ 275749 h 1751176"/>
              <a:gd name="connsiteX3" fmla="*/ 1562100 w 3036305"/>
              <a:gd name="connsiteY3" fmla="*/ 54769 h 1751176"/>
              <a:gd name="connsiteX4" fmla="*/ 1104900 w 3036305"/>
              <a:gd name="connsiteY4" fmla="*/ 1205389 h 1751176"/>
              <a:gd name="connsiteX5" fmla="*/ 708660 w 3036305"/>
              <a:gd name="connsiteY5" fmla="*/ 1693069 h 1751176"/>
              <a:gd name="connsiteX6" fmla="*/ 0 w 3036305"/>
              <a:gd name="connsiteY6" fmla="*/ 1723549 h 1751176"/>
              <a:gd name="connsiteX0" fmla="*/ 2522220 w 2973104"/>
              <a:gd name="connsiteY0" fmla="*/ 1068054 h 1751001"/>
              <a:gd name="connsiteX1" fmla="*/ 2941320 w 2973104"/>
              <a:gd name="connsiteY1" fmla="*/ 275574 h 1751001"/>
              <a:gd name="connsiteX2" fmla="*/ 1562100 w 2973104"/>
              <a:gd name="connsiteY2" fmla="*/ 54594 h 1751001"/>
              <a:gd name="connsiteX3" fmla="*/ 1104900 w 2973104"/>
              <a:gd name="connsiteY3" fmla="*/ 1205214 h 1751001"/>
              <a:gd name="connsiteX4" fmla="*/ 708660 w 2973104"/>
              <a:gd name="connsiteY4" fmla="*/ 1692894 h 1751001"/>
              <a:gd name="connsiteX5" fmla="*/ 0 w 2973104"/>
              <a:gd name="connsiteY5" fmla="*/ 1723374 h 1751001"/>
              <a:gd name="connsiteX0" fmla="*/ 2522220 w 3060843"/>
              <a:gd name="connsiteY0" fmla="*/ 1067184 h 1750131"/>
              <a:gd name="connsiteX1" fmla="*/ 2941320 w 3060843"/>
              <a:gd name="connsiteY1" fmla="*/ 1029084 h 1750131"/>
              <a:gd name="connsiteX2" fmla="*/ 2941320 w 3060843"/>
              <a:gd name="connsiteY2" fmla="*/ 274704 h 1750131"/>
              <a:gd name="connsiteX3" fmla="*/ 1562100 w 3060843"/>
              <a:gd name="connsiteY3" fmla="*/ 53724 h 1750131"/>
              <a:gd name="connsiteX4" fmla="*/ 1104900 w 3060843"/>
              <a:gd name="connsiteY4" fmla="*/ 1204344 h 1750131"/>
              <a:gd name="connsiteX5" fmla="*/ 708660 w 3060843"/>
              <a:gd name="connsiteY5" fmla="*/ 1692024 h 1750131"/>
              <a:gd name="connsiteX6" fmla="*/ 0 w 3060843"/>
              <a:gd name="connsiteY6" fmla="*/ 1722504 h 1750131"/>
              <a:gd name="connsiteX0" fmla="*/ 2522220 w 3070541"/>
              <a:gd name="connsiteY0" fmla="*/ 1065836 h 1748783"/>
              <a:gd name="connsiteX1" fmla="*/ 2964180 w 3070541"/>
              <a:gd name="connsiteY1" fmla="*/ 966776 h 1748783"/>
              <a:gd name="connsiteX2" fmla="*/ 2941320 w 3070541"/>
              <a:gd name="connsiteY2" fmla="*/ 273356 h 1748783"/>
              <a:gd name="connsiteX3" fmla="*/ 1562100 w 3070541"/>
              <a:gd name="connsiteY3" fmla="*/ 52376 h 1748783"/>
              <a:gd name="connsiteX4" fmla="*/ 1104900 w 3070541"/>
              <a:gd name="connsiteY4" fmla="*/ 1202996 h 1748783"/>
              <a:gd name="connsiteX5" fmla="*/ 708660 w 3070541"/>
              <a:gd name="connsiteY5" fmla="*/ 1690676 h 1748783"/>
              <a:gd name="connsiteX6" fmla="*/ 0 w 3070541"/>
              <a:gd name="connsiteY6" fmla="*/ 1721156 h 1748783"/>
              <a:gd name="connsiteX0" fmla="*/ 2522220 w 3070541"/>
              <a:gd name="connsiteY0" fmla="*/ 1065836 h 1748783"/>
              <a:gd name="connsiteX1" fmla="*/ 2964180 w 3070541"/>
              <a:gd name="connsiteY1" fmla="*/ 966776 h 1748783"/>
              <a:gd name="connsiteX2" fmla="*/ 2941320 w 3070541"/>
              <a:gd name="connsiteY2" fmla="*/ 273356 h 1748783"/>
              <a:gd name="connsiteX3" fmla="*/ 1562100 w 3070541"/>
              <a:gd name="connsiteY3" fmla="*/ 52376 h 1748783"/>
              <a:gd name="connsiteX4" fmla="*/ 1104900 w 3070541"/>
              <a:gd name="connsiteY4" fmla="*/ 1202996 h 1748783"/>
              <a:gd name="connsiteX5" fmla="*/ 708660 w 3070541"/>
              <a:gd name="connsiteY5" fmla="*/ 1690676 h 1748783"/>
              <a:gd name="connsiteX6" fmla="*/ 0 w 3070541"/>
              <a:gd name="connsiteY6" fmla="*/ 1721156 h 1748783"/>
              <a:gd name="connsiteX0" fmla="*/ 2522220 w 2973104"/>
              <a:gd name="connsiteY0" fmla="*/ 1068053 h 1751000"/>
              <a:gd name="connsiteX1" fmla="*/ 2941320 w 2973104"/>
              <a:gd name="connsiteY1" fmla="*/ 275573 h 1751000"/>
              <a:gd name="connsiteX2" fmla="*/ 1562100 w 2973104"/>
              <a:gd name="connsiteY2" fmla="*/ 54593 h 1751000"/>
              <a:gd name="connsiteX3" fmla="*/ 1104900 w 2973104"/>
              <a:gd name="connsiteY3" fmla="*/ 1205213 h 1751000"/>
              <a:gd name="connsiteX4" fmla="*/ 708660 w 2973104"/>
              <a:gd name="connsiteY4" fmla="*/ 1692893 h 1751000"/>
              <a:gd name="connsiteX5" fmla="*/ 0 w 2973104"/>
              <a:gd name="connsiteY5" fmla="*/ 1723373 h 1751000"/>
              <a:gd name="connsiteX0" fmla="*/ 2522220 w 3045774"/>
              <a:gd name="connsiteY0" fmla="*/ 1038332 h 1721279"/>
              <a:gd name="connsiteX1" fmla="*/ 3017520 w 3045774"/>
              <a:gd name="connsiteY1" fmla="*/ 436352 h 1721279"/>
              <a:gd name="connsiteX2" fmla="*/ 1562100 w 3045774"/>
              <a:gd name="connsiteY2" fmla="*/ 24872 h 1721279"/>
              <a:gd name="connsiteX3" fmla="*/ 1104900 w 3045774"/>
              <a:gd name="connsiteY3" fmla="*/ 1175492 h 1721279"/>
              <a:gd name="connsiteX4" fmla="*/ 708660 w 3045774"/>
              <a:gd name="connsiteY4" fmla="*/ 1663172 h 1721279"/>
              <a:gd name="connsiteX5" fmla="*/ 0 w 3045774"/>
              <a:gd name="connsiteY5" fmla="*/ 1693652 h 1721279"/>
              <a:gd name="connsiteX0" fmla="*/ 2522220 w 3017623"/>
              <a:gd name="connsiteY0" fmla="*/ 1058169 h 1741116"/>
              <a:gd name="connsiteX1" fmla="*/ 3017520 w 3017623"/>
              <a:gd name="connsiteY1" fmla="*/ 456189 h 1741116"/>
              <a:gd name="connsiteX2" fmla="*/ 1562100 w 3017623"/>
              <a:gd name="connsiteY2" fmla="*/ 44709 h 1741116"/>
              <a:gd name="connsiteX3" fmla="*/ 1104900 w 3017623"/>
              <a:gd name="connsiteY3" fmla="*/ 1195329 h 1741116"/>
              <a:gd name="connsiteX4" fmla="*/ 708660 w 3017623"/>
              <a:gd name="connsiteY4" fmla="*/ 1683009 h 1741116"/>
              <a:gd name="connsiteX5" fmla="*/ 0 w 3017623"/>
              <a:gd name="connsiteY5" fmla="*/ 1713489 h 1741116"/>
              <a:gd name="connsiteX0" fmla="*/ 2522220 w 3017655"/>
              <a:gd name="connsiteY0" fmla="*/ 1058169 h 1741116"/>
              <a:gd name="connsiteX1" fmla="*/ 3017520 w 3017655"/>
              <a:gd name="connsiteY1" fmla="*/ 456189 h 1741116"/>
              <a:gd name="connsiteX2" fmla="*/ 1562100 w 3017655"/>
              <a:gd name="connsiteY2" fmla="*/ 44709 h 1741116"/>
              <a:gd name="connsiteX3" fmla="*/ 1104900 w 3017655"/>
              <a:gd name="connsiteY3" fmla="*/ 1195329 h 1741116"/>
              <a:gd name="connsiteX4" fmla="*/ 708660 w 3017655"/>
              <a:gd name="connsiteY4" fmla="*/ 1683009 h 1741116"/>
              <a:gd name="connsiteX5" fmla="*/ 0 w 3017655"/>
              <a:gd name="connsiteY5" fmla="*/ 1713489 h 1741116"/>
              <a:gd name="connsiteX0" fmla="*/ 2522220 w 2941496"/>
              <a:gd name="connsiteY0" fmla="*/ 1013460 h 1696407"/>
              <a:gd name="connsiteX1" fmla="*/ 2941320 w 2941496"/>
              <a:gd name="connsiteY1" fmla="*/ 426720 h 1696407"/>
              <a:gd name="connsiteX2" fmla="*/ 1562100 w 2941496"/>
              <a:gd name="connsiteY2" fmla="*/ 0 h 1696407"/>
              <a:gd name="connsiteX3" fmla="*/ 1104900 w 2941496"/>
              <a:gd name="connsiteY3" fmla="*/ 1150620 h 1696407"/>
              <a:gd name="connsiteX4" fmla="*/ 708660 w 2941496"/>
              <a:gd name="connsiteY4" fmla="*/ 1638300 h 1696407"/>
              <a:gd name="connsiteX5" fmla="*/ 0 w 2941496"/>
              <a:gd name="connsiteY5" fmla="*/ 1668780 h 1696407"/>
              <a:gd name="connsiteX0" fmla="*/ 2522220 w 2953174"/>
              <a:gd name="connsiteY0" fmla="*/ 1049183 h 1732130"/>
              <a:gd name="connsiteX1" fmla="*/ 2941320 w 2953174"/>
              <a:gd name="connsiteY1" fmla="*/ 462443 h 1732130"/>
              <a:gd name="connsiteX2" fmla="*/ 1562100 w 2953174"/>
              <a:gd name="connsiteY2" fmla="*/ 35723 h 1732130"/>
              <a:gd name="connsiteX3" fmla="*/ 1104900 w 2953174"/>
              <a:gd name="connsiteY3" fmla="*/ 1186343 h 1732130"/>
              <a:gd name="connsiteX4" fmla="*/ 708660 w 2953174"/>
              <a:gd name="connsiteY4" fmla="*/ 1674023 h 1732130"/>
              <a:gd name="connsiteX5" fmla="*/ 0 w 2953174"/>
              <a:gd name="connsiteY5" fmla="*/ 1704503 h 1732130"/>
              <a:gd name="connsiteX0" fmla="*/ 2522220 w 2953174"/>
              <a:gd name="connsiteY0" fmla="*/ 1073415 h 1756362"/>
              <a:gd name="connsiteX1" fmla="*/ 2941320 w 2953174"/>
              <a:gd name="connsiteY1" fmla="*/ 486675 h 1756362"/>
              <a:gd name="connsiteX2" fmla="*/ 1562100 w 2953174"/>
              <a:gd name="connsiteY2" fmla="*/ 59955 h 1756362"/>
              <a:gd name="connsiteX3" fmla="*/ 1104900 w 2953174"/>
              <a:gd name="connsiteY3" fmla="*/ 1210575 h 1756362"/>
              <a:gd name="connsiteX4" fmla="*/ 708660 w 2953174"/>
              <a:gd name="connsiteY4" fmla="*/ 1698255 h 1756362"/>
              <a:gd name="connsiteX5" fmla="*/ 0 w 2953174"/>
              <a:gd name="connsiteY5" fmla="*/ 1728735 h 1756362"/>
              <a:gd name="connsiteX0" fmla="*/ 2522220 w 2973655"/>
              <a:gd name="connsiteY0" fmla="*/ 916278 h 1599225"/>
              <a:gd name="connsiteX1" fmla="*/ 2941320 w 2973655"/>
              <a:gd name="connsiteY1" fmla="*/ 329538 h 1599225"/>
              <a:gd name="connsiteX2" fmla="*/ 1653540 w 2973655"/>
              <a:gd name="connsiteY2" fmla="*/ 55218 h 1599225"/>
              <a:gd name="connsiteX3" fmla="*/ 1104900 w 2973655"/>
              <a:gd name="connsiteY3" fmla="*/ 1053438 h 1599225"/>
              <a:gd name="connsiteX4" fmla="*/ 708660 w 2973655"/>
              <a:gd name="connsiteY4" fmla="*/ 1541118 h 1599225"/>
              <a:gd name="connsiteX5" fmla="*/ 0 w 2973655"/>
              <a:gd name="connsiteY5" fmla="*/ 1571598 h 1599225"/>
              <a:gd name="connsiteX0" fmla="*/ 2522220 w 2959397"/>
              <a:gd name="connsiteY0" fmla="*/ 932647 h 1615594"/>
              <a:gd name="connsiteX1" fmla="*/ 2941320 w 2959397"/>
              <a:gd name="connsiteY1" fmla="*/ 345907 h 1615594"/>
              <a:gd name="connsiteX2" fmla="*/ 1653540 w 2959397"/>
              <a:gd name="connsiteY2" fmla="*/ 71587 h 1615594"/>
              <a:gd name="connsiteX3" fmla="*/ 1104900 w 2959397"/>
              <a:gd name="connsiteY3" fmla="*/ 1069807 h 1615594"/>
              <a:gd name="connsiteX4" fmla="*/ 708660 w 2959397"/>
              <a:gd name="connsiteY4" fmla="*/ 1557487 h 1615594"/>
              <a:gd name="connsiteX5" fmla="*/ 0 w 2959397"/>
              <a:gd name="connsiteY5" fmla="*/ 1587967 h 1615594"/>
              <a:gd name="connsiteX0" fmla="*/ 2522220 w 2963921"/>
              <a:gd name="connsiteY0" fmla="*/ 940704 h 1623651"/>
              <a:gd name="connsiteX1" fmla="*/ 2941320 w 2963921"/>
              <a:gd name="connsiteY1" fmla="*/ 353964 h 1623651"/>
              <a:gd name="connsiteX2" fmla="*/ 1653540 w 2963921"/>
              <a:gd name="connsiteY2" fmla="*/ 79644 h 1623651"/>
              <a:gd name="connsiteX3" fmla="*/ 1104900 w 2963921"/>
              <a:gd name="connsiteY3" fmla="*/ 1077864 h 1623651"/>
              <a:gd name="connsiteX4" fmla="*/ 708660 w 2963921"/>
              <a:gd name="connsiteY4" fmla="*/ 1565544 h 1623651"/>
              <a:gd name="connsiteX5" fmla="*/ 0 w 2963921"/>
              <a:gd name="connsiteY5" fmla="*/ 1596024 h 1623651"/>
              <a:gd name="connsiteX0" fmla="*/ 2522220 w 2963921"/>
              <a:gd name="connsiteY0" fmla="*/ 949671 h 1632618"/>
              <a:gd name="connsiteX1" fmla="*/ 2941320 w 2963921"/>
              <a:gd name="connsiteY1" fmla="*/ 362931 h 1632618"/>
              <a:gd name="connsiteX2" fmla="*/ 1653540 w 2963921"/>
              <a:gd name="connsiteY2" fmla="*/ 88611 h 1632618"/>
              <a:gd name="connsiteX3" fmla="*/ 708660 w 2963921"/>
              <a:gd name="connsiteY3" fmla="*/ 1574511 h 1632618"/>
              <a:gd name="connsiteX4" fmla="*/ 0 w 2963921"/>
              <a:gd name="connsiteY4" fmla="*/ 1604991 h 1632618"/>
              <a:gd name="connsiteX0" fmla="*/ 2522220 w 2963921"/>
              <a:gd name="connsiteY0" fmla="*/ 949671 h 1632618"/>
              <a:gd name="connsiteX1" fmla="*/ 2941320 w 2963921"/>
              <a:gd name="connsiteY1" fmla="*/ 362931 h 1632618"/>
              <a:gd name="connsiteX2" fmla="*/ 1653540 w 2963921"/>
              <a:gd name="connsiteY2" fmla="*/ 88611 h 1632618"/>
              <a:gd name="connsiteX3" fmla="*/ 708660 w 2963921"/>
              <a:gd name="connsiteY3" fmla="*/ 1574511 h 1632618"/>
              <a:gd name="connsiteX4" fmla="*/ 0 w 2963921"/>
              <a:gd name="connsiteY4" fmla="*/ 1604991 h 1632618"/>
              <a:gd name="connsiteX0" fmla="*/ 2522220 w 2963921"/>
              <a:gd name="connsiteY0" fmla="*/ 949671 h 1723234"/>
              <a:gd name="connsiteX1" fmla="*/ 2941320 w 2963921"/>
              <a:gd name="connsiteY1" fmla="*/ 362931 h 1723234"/>
              <a:gd name="connsiteX2" fmla="*/ 1653540 w 2963921"/>
              <a:gd name="connsiteY2" fmla="*/ 88611 h 1723234"/>
              <a:gd name="connsiteX3" fmla="*/ 708660 w 2963921"/>
              <a:gd name="connsiteY3" fmla="*/ 1574511 h 1723234"/>
              <a:gd name="connsiteX4" fmla="*/ 0 w 2963921"/>
              <a:gd name="connsiteY4" fmla="*/ 1604991 h 1723234"/>
              <a:gd name="connsiteX0" fmla="*/ 2522220 w 2963921"/>
              <a:gd name="connsiteY0" fmla="*/ 944066 h 1669847"/>
              <a:gd name="connsiteX1" fmla="*/ 2941320 w 2963921"/>
              <a:gd name="connsiteY1" fmla="*/ 357326 h 1669847"/>
              <a:gd name="connsiteX2" fmla="*/ 1653540 w 2963921"/>
              <a:gd name="connsiteY2" fmla="*/ 83006 h 1669847"/>
              <a:gd name="connsiteX3" fmla="*/ 815340 w 2963921"/>
              <a:gd name="connsiteY3" fmla="*/ 1492706 h 1669847"/>
              <a:gd name="connsiteX4" fmla="*/ 0 w 2963921"/>
              <a:gd name="connsiteY4" fmla="*/ 1599386 h 16698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3921" h="1669847">
                <a:moveTo>
                  <a:pt x="2522220" y="944066"/>
                </a:moveTo>
                <a:cubicBezTo>
                  <a:pt x="2708593" y="946606"/>
                  <a:pt x="3055620" y="668476"/>
                  <a:pt x="2941320" y="357326"/>
                </a:cubicBezTo>
                <a:cubicBezTo>
                  <a:pt x="2827020" y="46176"/>
                  <a:pt x="2007870" y="-106224"/>
                  <a:pt x="1653540" y="83006"/>
                </a:cubicBezTo>
                <a:cubicBezTo>
                  <a:pt x="1299210" y="272236"/>
                  <a:pt x="1136650" y="1192986"/>
                  <a:pt x="815340" y="1492706"/>
                </a:cubicBezTo>
                <a:cubicBezTo>
                  <a:pt x="494030" y="1792426"/>
                  <a:pt x="262255" y="1627326"/>
                  <a:pt x="0" y="1599386"/>
                </a:cubicBezTo>
              </a:path>
            </a:pathLst>
          </a:custGeom>
          <a:noFill/>
          <a:ln w="19050">
            <a:solidFill>
              <a:schemeClr val="bg1">
                <a:lumMod val="65000"/>
              </a:schemeClr>
            </a:solidFill>
            <a:miter lim="800000"/>
            <a:headEnd/>
            <a:tailEnd/>
          </a:ln>
        </p:spPr>
        <p:txBody>
          <a:bodyPr rtlCol="0" anchor="ctr"/>
          <a:lstStyle/>
          <a:p>
            <a:pPr algn="ctr"/>
            <a:endParaRPr lang="en-US"/>
          </a:p>
        </p:txBody>
      </p:sp>
      <p:sp>
        <p:nvSpPr>
          <p:cNvPr id="81" name="Line 70">
            <a:extLst>
              <a:ext uri="{FF2B5EF4-FFF2-40B4-BE49-F238E27FC236}">
                <a16:creationId xmlns:a16="http://schemas.microsoft.com/office/drawing/2014/main" id="{27903E0A-12FA-744D-ACDE-BCDD205A45BA}"/>
              </a:ext>
            </a:extLst>
          </p:cNvPr>
          <p:cNvSpPr>
            <a:spLocks noChangeShapeType="1"/>
          </p:cNvSpPr>
          <p:nvPr/>
        </p:nvSpPr>
        <p:spPr bwMode="auto">
          <a:xfrm>
            <a:off x="3688557" y="5334000"/>
            <a:ext cx="70643" cy="147638"/>
          </a:xfrm>
          <a:custGeom>
            <a:avLst/>
            <a:gdLst>
              <a:gd name="connsiteX0" fmla="*/ 0 w 219268"/>
              <a:gd name="connsiteY0" fmla="*/ 0 h 169645"/>
              <a:gd name="connsiteX1" fmla="*/ 219268 w 219268"/>
              <a:gd name="connsiteY1" fmla="*/ 169645 h 169645"/>
              <a:gd name="connsiteX0" fmla="*/ 0 w 107350"/>
              <a:gd name="connsiteY0" fmla="*/ 0 h 69633"/>
              <a:gd name="connsiteX1" fmla="*/ 107350 w 107350"/>
              <a:gd name="connsiteY1" fmla="*/ 69633 h 69633"/>
              <a:gd name="connsiteX0" fmla="*/ 0 w 154975"/>
              <a:gd name="connsiteY0" fmla="*/ 0 h 48201"/>
              <a:gd name="connsiteX1" fmla="*/ 154975 w 154975"/>
              <a:gd name="connsiteY1" fmla="*/ 48201 h 48201"/>
              <a:gd name="connsiteX0" fmla="*/ 0 w 154975"/>
              <a:gd name="connsiteY0" fmla="*/ 0 h 48201"/>
              <a:gd name="connsiteX1" fmla="*/ 154975 w 154975"/>
              <a:gd name="connsiteY1" fmla="*/ 48201 h 48201"/>
              <a:gd name="connsiteX0" fmla="*/ 0 w 154975"/>
              <a:gd name="connsiteY0" fmla="*/ 0 h 48201"/>
              <a:gd name="connsiteX1" fmla="*/ 154975 w 154975"/>
              <a:gd name="connsiteY1" fmla="*/ 48201 h 48201"/>
              <a:gd name="connsiteX0" fmla="*/ 0 w 150212"/>
              <a:gd name="connsiteY0" fmla="*/ 0 h 41057"/>
              <a:gd name="connsiteX1" fmla="*/ 150212 w 150212"/>
              <a:gd name="connsiteY1" fmla="*/ 41057 h 41057"/>
              <a:gd name="connsiteX0" fmla="*/ 0 w 135437"/>
              <a:gd name="connsiteY0" fmla="*/ 0 h 41057"/>
              <a:gd name="connsiteX1" fmla="*/ 135437 w 135437"/>
              <a:gd name="connsiteY1" fmla="*/ 41057 h 41057"/>
              <a:gd name="connsiteX0" fmla="*/ 0 w 109580"/>
              <a:gd name="connsiteY0" fmla="*/ 0 h 39774"/>
              <a:gd name="connsiteX1" fmla="*/ 109580 w 109580"/>
              <a:gd name="connsiteY1" fmla="*/ 39774 h 39774"/>
              <a:gd name="connsiteX0" fmla="*/ 0 w 109580"/>
              <a:gd name="connsiteY0" fmla="*/ 0 h 39774"/>
              <a:gd name="connsiteX1" fmla="*/ 109580 w 109580"/>
              <a:gd name="connsiteY1" fmla="*/ 39774 h 39774"/>
            </a:gdLst>
            <a:ahLst/>
            <a:cxnLst>
              <a:cxn ang="0">
                <a:pos x="connsiteX0" y="connsiteY0"/>
              </a:cxn>
              <a:cxn ang="0">
                <a:pos x="connsiteX1" y="connsiteY1"/>
              </a:cxn>
            </a:cxnLst>
            <a:rect l="l" t="t" r="r" b="b"/>
            <a:pathLst>
              <a:path w="109580" h="39774">
                <a:moveTo>
                  <a:pt x="0" y="0"/>
                </a:moveTo>
                <a:cubicBezTo>
                  <a:pt x="53064" y="21014"/>
                  <a:pt x="26966" y="9420"/>
                  <a:pt x="109580" y="39774"/>
                </a:cubicBezTo>
              </a:path>
            </a:pathLst>
          </a:custGeom>
          <a:noFill/>
          <a:ln w="9525">
            <a:solidFill>
              <a:schemeClr val="bg1">
                <a:lumMod val="65000"/>
              </a:schemeClr>
            </a:solidFill>
            <a:round/>
            <a:headEnd/>
            <a:tailEnd type="stealth" w="lg" len="lg"/>
          </a:ln>
          <a:effectLst/>
        </p:spPr>
        <p:txBody>
          <a:bodyPr wrap="square" anchor="ctr">
            <a:spAutoFit/>
          </a:bodyPr>
          <a:lstStyle/>
          <a:p>
            <a:pPr algn="ctr">
              <a:defRPr/>
            </a:pPr>
            <a:endParaRPr lang="en-US" sz="2400">
              <a:latin typeface="Arial" pitchFamily="34" charset="0"/>
              <a:cs typeface="+mn-cs"/>
              <a:sym typeface="Arial"/>
            </a:endParaRPr>
          </a:p>
        </p:txBody>
      </p:sp>
      <p:cxnSp>
        <p:nvCxnSpPr>
          <p:cNvPr id="83" name="Straight Arrow Connector 82">
            <a:extLst>
              <a:ext uri="{FF2B5EF4-FFF2-40B4-BE49-F238E27FC236}">
                <a16:creationId xmlns:a16="http://schemas.microsoft.com/office/drawing/2014/main" id="{6E845F5D-7ACB-1A47-B152-73DEFC6CA400}"/>
              </a:ext>
            </a:extLst>
          </p:cNvPr>
          <p:cNvCxnSpPr/>
          <p:nvPr/>
        </p:nvCxnSpPr>
        <p:spPr>
          <a:xfrm flipV="1">
            <a:off x="2292012" y="5880103"/>
            <a:ext cx="0" cy="57890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84" name="Straight Arrow Connector 83">
            <a:extLst>
              <a:ext uri="{FF2B5EF4-FFF2-40B4-BE49-F238E27FC236}">
                <a16:creationId xmlns:a16="http://schemas.microsoft.com/office/drawing/2014/main" id="{30764340-FBA3-8241-BDBD-DF693A6D6773}"/>
              </a:ext>
            </a:extLst>
          </p:cNvPr>
          <p:cNvCxnSpPr/>
          <p:nvPr/>
        </p:nvCxnSpPr>
        <p:spPr>
          <a:xfrm flipV="1">
            <a:off x="2292015" y="6475166"/>
            <a:ext cx="613113" cy="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85" name="Straight Arrow Connector 84">
            <a:extLst>
              <a:ext uri="{FF2B5EF4-FFF2-40B4-BE49-F238E27FC236}">
                <a16:creationId xmlns:a16="http://schemas.microsoft.com/office/drawing/2014/main" id="{0248DC53-C3F4-A144-8DD9-C78F2777E193}"/>
              </a:ext>
            </a:extLst>
          </p:cNvPr>
          <p:cNvCxnSpPr/>
          <p:nvPr/>
        </p:nvCxnSpPr>
        <p:spPr>
          <a:xfrm flipV="1">
            <a:off x="2290746" y="6062662"/>
            <a:ext cx="372152" cy="41282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86" name="Picture 85">
            <a:extLst>
              <a:ext uri="{FF2B5EF4-FFF2-40B4-BE49-F238E27FC236}">
                <a16:creationId xmlns:a16="http://schemas.microsoft.com/office/drawing/2014/main" id="{B8096FE8-338F-7F45-BFE3-97D71726C1E2}"/>
              </a:ext>
            </a:extLst>
          </p:cNvPr>
          <p:cNvPicPr>
            <a:picLocks noChangeAspect="1"/>
          </p:cNvPicPr>
          <p:nvPr/>
        </p:nvPicPr>
        <p:blipFill>
          <a:blip r:embed="rId3"/>
          <a:stretch>
            <a:fillRect/>
          </a:stretch>
        </p:blipFill>
        <p:spPr>
          <a:xfrm>
            <a:off x="2530092" y="6514801"/>
            <a:ext cx="173787" cy="198614"/>
          </a:xfrm>
          <a:prstGeom prst="rect">
            <a:avLst/>
          </a:prstGeom>
        </p:spPr>
      </p:pic>
      <p:pic>
        <p:nvPicPr>
          <p:cNvPr id="87" name="Picture 86">
            <a:extLst>
              <a:ext uri="{FF2B5EF4-FFF2-40B4-BE49-F238E27FC236}">
                <a16:creationId xmlns:a16="http://schemas.microsoft.com/office/drawing/2014/main" id="{1F053C85-BE12-424D-9224-59B4A1BE2D95}"/>
              </a:ext>
            </a:extLst>
          </p:cNvPr>
          <p:cNvPicPr>
            <a:picLocks noChangeAspect="1"/>
          </p:cNvPicPr>
          <p:nvPr/>
        </p:nvPicPr>
        <p:blipFill>
          <a:blip r:embed="rId4"/>
          <a:stretch>
            <a:fillRect/>
          </a:stretch>
        </p:blipFill>
        <p:spPr>
          <a:xfrm>
            <a:off x="2703879" y="5887654"/>
            <a:ext cx="179995" cy="198615"/>
          </a:xfrm>
          <a:prstGeom prst="rect">
            <a:avLst/>
          </a:prstGeom>
        </p:spPr>
      </p:pic>
      <p:pic>
        <p:nvPicPr>
          <p:cNvPr id="88" name="Picture 87">
            <a:extLst>
              <a:ext uri="{FF2B5EF4-FFF2-40B4-BE49-F238E27FC236}">
                <a16:creationId xmlns:a16="http://schemas.microsoft.com/office/drawing/2014/main" id="{4750CA79-8C26-B24D-AB16-1705C7412756}"/>
              </a:ext>
            </a:extLst>
          </p:cNvPr>
          <p:cNvPicPr>
            <a:picLocks noChangeAspect="1"/>
          </p:cNvPicPr>
          <p:nvPr/>
        </p:nvPicPr>
        <p:blipFill>
          <a:blip r:embed="rId5"/>
          <a:stretch>
            <a:fillRect/>
          </a:stretch>
        </p:blipFill>
        <p:spPr>
          <a:xfrm>
            <a:off x="2020119" y="6070245"/>
            <a:ext cx="179996" cy="198616"/>
          </a:xfrm>
          <a:prstGeom prst="rect">
            <a:avLst/>
          </a:prstGeom>
        </p:spPr>
      </p:pic>
      <p:sp>
        <p:nvSpPr>
          <p:cNvPr id="82" name="TextBox 81">
            <a:extLst>
              <a:ext uri="{FF2B5EF4-FFF2-40B4-BE49-F238E27FC236}">
                <a16:creationId xmlns:a16="http://schemas.microsoft.com/office/drawing/2014/main" id="{330790B0-653F-C54E-AB15-3A460D6C1A82}"/>
              </a:ext>
            </a:extLst>
          </p:cNvPr>
          <p:cNvSpPr txBox="1"/>
          <p:nvPr/>
        </p:nvSpPr>
        <p:spPr>
          <a:xfrm>
            <a:off x="0" y="4907"/>
            <a:ext cx="12192000" cy="400110"/>
          </a:xfrm>
          <a:prstGeom prst="rect">
            <a:avLst/>
          </a:prstGeom>
          <a:solidFill>
            <a:schemeClr val="tx2">
              <a:lumMod val="20000"/>
              <a:lumOff val="80000"/>
            </a:schemeClr>
          </a:solidFill>
        </p:spPr>
        <p:txBody>
          <a:bodyPr wrap="square" rtlCol="0">
            <a:spAutoFit/>
          </a:bodyPr>
          <a:lstStyle/>
          <a:p>
            <a:pPr algn="just"/>
            <a:endParaRPr lang="en-US" sz="2000" dirty="0">
              <a:solidFill>
                <a:schemeClr val="bg2">
                  <a:lumMod val="75000"/>
                </a:schemeClr>
              </a:solidFill>
              <a:latin typeface="+mj-lt"/>
            </a:endParaRPr>
          </a:p>
        </p:txBody>
      </p:sp>
      <p:sp>
        <p:nvSpPr>
          <p:cNvPr id="89" name="Content Placeholder 2">
            <a:extLst>
              <a:ext uri="{FF2B5EF4-FFF2-40B4-BE49-F238E27FC236}">
                <a16:creationId xmlns:a16="http://schemas.microsoft.com/office/drawing/2014/main" id="{E6FD7ADF-3376-344E-B179-7F44413AF4B3}"/>
              </a:ext>
            </a:extLst>
          </p:cNvPr>
          <p:cNvSpPr txBox="1">
            <a:spLocks/>
          </p:cNvSpPr>
          <p:nvPr/>
        </p:nvSpPr>
        <p:spPr>
          <a:xfrm>
            <a:off x="8121519" y="2050906"/>
            <a:ext cx="4105535" cy="3975579"/>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000" b="1" dirty="0">
                <a:latin typeface="+mj-lt"/>
                <a:cs typeface="Calibri" panose="020F0502020204030204" pitchFamily="34" charset="0"/>
              </a:rPr>
              <a:t>References</a:t>
            </a:r>
          </a:p>
          <a:p>
            <a:pPr marL="0" indent="0">
              <a:buNone/>
            </a:pPr>
            <a:r>
              <a:rPr lang="en-US" sz="2000" dirty="0">
                <a:latin typeface="+mj-lt"/>
                <a:cs typeface="Calibri" panose="020F0502020204030204" pitchFamily="34" charset="0"/>
              </a:rPr>
              <a:t>Connections between </a:t>
            </a:r>
            <a:r>
              <a:rPr lang="en-US" sz="2000" i="1" dirty="0">
                <a:latin typeface="+mj-lt"/>
                <a:cs typeface="Calibri" panose="020F0502020204030204" pitchFamily="34" charset="0"/>
              </a:rPr>
              <a:t>Equilibria</a:t>
            </a:r>
            <a:r>
              <a:rPr lang="en-US" sz="2000" dirty="0">
                <a:latin typeface="+mj-lt"/>
                <a:cs typeface="Calibri" panose="020F0502020204030204" pitchFamily="34" charset="0"/>
              </a:rPr>
              <a:t>:</a:t>
            </a:r>
          </a:p>
          <a:p>
            <a:pPr marL="457200" lvl="1" indent="0">
              <a:buNone/>
            </a:pPr>
            <a:r>
              <a:rPr lang="en-US" sz="2000" i="1" dirty="0" err="1">
                <a:latin typeface="+mj-lt"/>
                <a:cs typeface="Calibri" panose="020F0502020204030204" pitchFamily="34" charset="0"/>
              </a:rPr>
              <a:t>Farano</a:t>
            </a:r>
            <a:r>
              <a:rPr lang="en-US" sz="2000" i="1" dirty="0">
                <a:latin typeface="+mj-lt"/>
                <a:cs typeface="Calibri" panose="020F0502020204030204" pitchFamily="34" charset="0"/>
              </a:rPr>
              <a:t>, et al. (2019)</a:t>
            </a:r>
          </a:p>
          <a:p>
            <a:pPr marL="457200" lvl="1" indent="0">
              <a:buNone/>
            </a:pPr>
            <a:r>
              <a:rPr lang="en-US" sz="2000" i="1" dirty="0" err="1">
                <a:latin typeface="+mj-lt"/>
                <a:cs typeface="Calibri" panose="020F0502020204030204" pitchFamily="34" charset="0"/>
              </a:rPr>
              <a:t>Budanur</a:t>
            </a:r>
            <a:r>
              <a:rPr lang="en-US" sz="2000" i="1" dirty="0">
                <a:latin typeface="+mj-lt"/>
                <a:cs typeface="Calibri" panose="020F0502020204030204" pitchFamily="34" charset="0"/>
              </a:rPr>
              <a:t> and Hof (2017)</a:t>
            </a:r>
          </a:p>
          <a:p>
            <a:pPr marL="457200" lvl="1" indent="0">
              <a:buNone/>
            </a:pPr>
            <a:r>
              <a:rPr lang="en-US" sz="2000" i="1" dirty="0">
                <a:latin typeface="+mj-lt"/>
                <a:cs typeface="Calibri" panose="020F0502020204030204" pitchFamily="34" charset="0"/>
              </a:rPr>
              <a:t>Halcrow, et al. (2009)</a:t>
            </a:r>
          </a:p>
          <a:p>
            <a:pPr marL="457200" lvl="1" indent="0">
              <a:buNone/>
            </a:pPr>
            <a:r>
              <a:rPr lang="en-US" sz="2000" i="1" dirty="0">
                <a:latin typeface="+mj-lt"/>
                <a:cs typeface="Calibri" panose="020F0502020204030204" pitchFamily="34" charset="0"/>
              </a:rPr>
              <a:t>Gibson, et al. (2008)</a:t>
            </a:r>
          </a:p>
          <a:p>
            <a:pPr marL="0" indent="0">
              <a:buNone/>
            </a:pPr>
            <a:r>
              <a:rPr lang="en-US" sz="2000" dirty="0">
                <a:latin typeface="+mj-lt"/>
                <a:cs typeface="Calibri" panose="020F0502020204030204" pitchFamily="34" charset="0"/>
              </a:rPr>
              <a:t>Connections between </a:t>
            </a:r>
            <a:r>
              <a:rPr lang="en-US" sz="2000" i="1" dirty="0">
                <a:latin typeface="+mj-lt"/>
                <a:cs typeface="Calibri" panose="020F0502020204030204" pitchFamily="34" charset="0"/>
              </a:rPr>
              <a:t>periodic orbits</a:t>
            </a:r>
            <a:r>
              <a:rPr lang="en-US" sz="2000" dirty="0">
                <a:latin typeface="+mj-lt"/>
                <a:cs typeface="Calibri" panose="020F0502020204030204" pitchFamily="34" charset="0"/>
              </a:rPr>
              <a:t>:</a:t>
            </a:r>
          </a:p>
          <a:p>
            <a:pPr marL="457200" lvl="1" indent="0">
              <a:buNone/>
            </a:pPr>
            <a:r>
              <a:rPr lang="en-US" sz="2000" i="1" dirty="0">
                <a:latin typeface="+mj-lt"/>
                <a:cs typeface="Calibri" panose="020F0502020204030204" pitchFamily="34" charset="0"/>
              </a:rPr>
              <a:t>Suri, et al. (2019)</a:t>
            </a:r>
          </a:p>
          <a:p>
            <a:pPr marL="457200" lvl="1" indent="0">
              <a:buNone/>
            </a:pPr>
            <a:r>
              <a:rPr lang="en-US" sz="2000" i="1" dirty="0" err="1">
                <a:latin typeface="+mj-lt"/>
                <a:cs typeface="Calibri" panose="020F0502020204030204" pitchFamily="34" charset="0"/>
              </a:rPr>
              <a:t>Budanur</a:t>
            </a:r>
            <a:r>
              <a:rPr lang="en-US" sz="2000" i="1" dirty="0">
                <a:latin typeface="+mj-lt"/>
                <a:cs typeface="Calibri" panose="020F0502020204030204" pitchFamily="34" charset="0"/>
              </a:rPr>
              <a:t>, et al. (2019)</a:t>
            </a:r>
          </a:p>
          <a:p>
            <a:pPr marL="457200" lvl="1" indent="0">
              <a:buNone/>
            </a:pPr>
            <a:r>
              <a:rPr lang="en-US" sz="2000" i="1" dirty="0">
                <a:latin typeface="+mj-lt"/>
                <a:cs typeface="Calibri" panose="020F0502020204030204" pitchFamily="34" charset="0"/>
              </a:rPr>
              <a:t>van Veen and Kawahara (2011)</a:t>
            </a:r>
          </a:p>
        </p:txBody>
      </p:sp>
    </p:spTree>
    <p:extLst>
      <p:ext uri="{BB962C8B-B14F-4D97-AF65-F5344CB8AC3E}">
        <p14:creationId xmlns:p14="http://schemas.microsoft.com/office/powerpoint/2010/main" val="566511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dissolve">
                                      <p:cBhvr>
                                        <p:cTn id="7" dur="500"/>
                                        <p:tgtEl>
                                          <p:spTgt spid="56"/>
                                        </p:tgtEl>
                                      </p:cBhvr>
                                    </p:animEffect>
                                  </p:childTnLst>
                                </p:cTn>
                              </p:par>
                              <p:par>
                                <p:cTn id="8" presetID="9" presetClass="entr" presetSubtype="0" fill="hold" grpId="0" nodeType="withEffect">
                                  <p:stCondLst>
                                    <p:cond delay="0"/>
                                  </p:stCondLst>
                                  <p:childTnLst>
                                    <p:set>
                                      <p:cBhvr>
                                        <p:cTn id="9" dur="1" fill="hold">
                                          <p:stCondLst>
                                            <p:cond delay="0"/>
                                          </p:stCondLst>
                                        </p:cTn>
                                        <p:tgtEl>
                                          <p:spTgt spid="50"/>
                                        </p:tgtEl>
                                        <p:attrNameLst>
                                          <p:attrName>style.visibility</p:attrName>
                                        </p:attrNameLst>
                                      </p:cBhvr>
                                      <p:to>
                                        <p:strVal val="visible"/>
                                      </p:to>
                                    </p:set>
                                    <p:animEffect transition="in" filter="dissolve">
                                      <p:cBhvr>
                                        <p:cTn id="10" dur="500"/>
                                        <p:tgtEl>
                                          <p:spTgt spid="50"/>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51"/>
                                        </p:tgtEl>
                                        <p:attrNameLst>
                                          <p:attrName>style.visibility</p:attrName>
                                        </p:attrNameLst>
                                      </p:cBhvr>
                                      <p:to>
                                        <p:strVal val="visible"/>
                                      </p:to>
                                    </p:set>
                                    <p:animEffect transition="in" filter="dissolve">
                                      <p:cBhvr>
                                        <p:cTn id="13" dur="500"/>
                                        <p:tgtEl>
                                          <p:spTgt spid="51"/>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52"/>
                                        </p:tgtEl>
                                        <p:attrNameLst>
                                          <p:attrName>style.visibility</p:attrName>
                                        </p:attrNameLst>
                                      </p:cBhvr>
                                      <p:to>
                                        <p:strVal val="visible"/>
                                      </p:to>
                                    </p:set>
                                    <p:animEffect transition="in" filter="dissolve">
                                      <p:cBhvr>
                                        <p:cTn id="16" dur="500"/>
                                        <p:tgtEl>
                                          <p:spTgt spid="52"/>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53"/>
                                        </p:tgtEl>
                                        <p:attrNameLst>
                                          <p:attrName>style.visibility</p:attrName>
                                        </p:attrNameLst>
                                      </p:cBhvr>
                                      <p:to>
                                        <p:strVal val="visible"/>
                                      </p:to>
                                    </p:set>
                                    <p:animEffect transition="in" filter="dissolve">
                                      <p:cBhvr>
                                        <p:cTn id="19" dur="500"/>
                                        <p:tgtEl>
                                          <p:spTgt spid="53"/>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57"/>
                                        </p:tgtEl>
                                        <p:attrNameLst>
                                          <p:attrName>style.visibility</p:attrName>
                                        </p:attrNameLst>
                                      </p:cBhvr>
                                      <p:to>
                                        <p:strVal val="visible"/>
                                      </p:to>
                                    </p:set>
                                    <p:animEffect transition="in" filter="dissolve">
                                      <p:cBhvr>
                                        <p:cTn id="22" dur="500"/>
                                        <p:tgtEl>
                                          <p:spTgt spid="57"/>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dissolve">
                                      <p:cBhvr>
                                        <p:cTn id="27" dur="500"/>
                                        <p:tgtEl>
                                          <p:spTgt spid="23"/>
                                        </p:tgtEl>
                                      </p:cBhvr>
                                    </p:animEffect>
                                  </p:childTnLst>
                                </p:cTn>
                              </p:par>
                              <p:par>
                                <p:cTn id="28" presetID="9" presetClass="entr" presetSubtype="0" fill="hold" nodeType="withEffect">
                                  <p:stCondLst>
                                    <p:cond delay="0"/>
                                  </p:stCondLst>
                                  <p:childTnLst>
                                    <p:set>
                                      <p:cBhvr>
                                        <p:cTn id="29" dur="1" fill="hold">
                                          <p:stCondLst>
                                            <p:cond delay="0"/>
                                          </p:stCondLst>
                                        </p:cTn>
                                        <p:tgtEl>
                                          <p:spTgt spid="25"/>
                                        </p:tgtEl>
                                        <p:attrNameLst>
                                          <p:attrName>style.visibility</p:attrName>
                                        </p:attrNameLst>
                                      </p:cBhvr>
                                      <p:to>
                                        <p:strVal val="visible"/>
                                      </p:to>
                                    </p:set>
                                    <p:animEffect transition="in" filter="dissolve">
                                      <p:cBhvr>
                                        <p:cTn id="30" dur="500"/>
                                        <p:tgtEl>
                                          <p:spTgt spid="25"/>
                                        </p:tgtEl>
                                      </p:cBhvr>
                                    </p:animEffect>
                                  </p:childTnLst>
                                </p:cTn>
                              </p:par>
                              <p:par>
                                <p:cTn id="31" presetID="9" presetClass="entr" presetSubtype="0" fill="hold" nodeType="withEffect">
                                  <p:stCondLst>
                                    <p:cond delay="0"/>
                                  </p:stCondLst>
                                  <p:childTnLst>
                                    <p:set>
                                      <p:cBhvr>
                                        <p:cTn id="32" dur="1" fill="hold">
                                          <p:stCondLst>
                                            <p:cond delay="0"/>
                                          </p:stCondLst>
                                        </p:cTn>
                                        <p:tgtEl>
                                          <p:spTgt spid="26"/>
                                        </p:tgtEl>
                                        <p:attrNameLst>
                                          <p:attrName>style.visibility</p:attrName>
                                        </p:attrNameLst>
                                      </p:cBhvr>
                                      <p:to>
                                        <p:strVal val="visible"/>
                                      </p:to>
                                    </p:set>
                                    <p:animEffect transition="in" filter="dissolve">
                                      <p:cBhvr>
                                        <p:cTn id="33" dur="500"/>
                                        <p:tgtEl>
                                          <p:spTgt spid="26"/>
                                        </p:tgtEl>
                                      </p:cBhvr>
                                    </p:animEffect>
                                  </p:childTnLst>
                                </p:cTn>
                              </p:par>
                              <p:par>
                                <p:cTn id="34" presetID="9" presetClass="entr" presetSubtype="0" fill="hold" nodeType="withEffect">
                                  <p:stCondLst>
                                    <p:cond delay="0"/>
                                  </p:stCondLst>
                                  <p:childTnLst>
                                    <p:set>
                                      <p:cBhvr>
                                        <p:cTn id="35" dur="1" fill="hold">
                                          <p:stCondLst>
                                            <p:cond delay="0"/>
                                          </p:stCondLst>
                                        </p:cTn>
                                        <p:tgtEl>
                                          <p:spTgt spid="27"/>
                                        </p:tgtEl>
                                        <p:attrNameLst>
                                          <p:attrName>style.visibility</p:attrName>
                                        </p:attrNameLst>
                                      </p:cBhvr>
                                      <p:to>
                                        <p:strVal val="visible"/>
                                      </p:to>
                                    </p:set>
                                    <p:animEffect transition="in" filter="dissolve">
                                      <p:cBhvr>
                                        <p:cTn id="36" dur="500"/>
                                        <p:tgtEl>
                                          <p:spTgt spid="27"/>
                                        </p:tgtEl>
                                      </p:cBhvr>
                                    </p:animEffect>
                                  </p:childTnLst>
                                </p:cTn>
                              </p:par>
                              <p:par>
                                <p:cTn id="37" presetID="9" presetClass="entr" presetSubtype="0" fill="hold" nodeType="withEffect">
                                  <p:stCondLst>
                                    <p:cond delay="0"/>
                                  </p:stCondLst>
                                  <p:childTnLst>
                                    <p:set>
                                      <p:cBhvr>
                                        <p:cTn id="38" dur="1" fill="hold">
                                          <p:stCondLst>
                                            <p:cond delay="0"/>
                                          </p:stCondLst>
                                        </p:cTn>
                                        <p:tgtEl>
                                          <p:spTgt spid="28"/>
                                        </p:tgtEl>
                                        <p:attrNameLst>
                                          <p:attrName>style.visibility</p:attrName>
                                        </p:attrNameLst>
                                      </p:cBhvr>
                                      <p:to>
                                        <p:strVal val="visible"/>
                                      </p:to>
                                    </p:set>
                                    <p:animEffect transition="in" filter="dissolve">
                                      <p:cBhvr>
                                        <p:cTn id="39" dur="500"/>
                                        <p:tgtEl>
                                          <p:spTgt spid="28"/>
                                        </p:tgtEl>
                                      </p:cBhvr>
                                    </p:animEffect>
                                  </p:childTnLst>
                                </p:cTn>
                              </p:par>
                              <p:par>
                                <p:cTn id="40" presetID="9" presetClass="entr" presetSubtype="0" fill="hold" nodeType="withEffect">
                                  <p:stCondLst>
                                    <p:cond delay="0"/>
                                  </p:stCondLst>
                                  <p:childTnLst>
                                    <p:set>
                                      <p:cBhvr>
                                        <p:cTn id="41" dur="1" fill="hold">
                                          <p:stCondLst>
                                            <p:cond delay="0"/>
                                          </p:stCondLst>
                                        </p:cTn>
                                        <p:tgtEl>
                                          <p:spTgt spid="29"/>
                                        </p:tgtEl>
                                        <p:attrNameLst>
                                          <p:attrName>style.visibility</p:attrName>
                                        </p:attrNameLst>
                                      </p:cBhvr>
                                      <p:to>
                                        <p:strVal val="visible"/>
                                      </p:to>
                                    </p:set>
                                    <p:animEffect transition="in" filter="dissolve">
                                      <p:cBhvr>
                                        <p:cTn id="42" dur="500"/>
                                        <p:tgtEl>
                                          <p:spTgt spid="29"/>
                                        </p:tgtEl>
                                      </p:cBhvr>
                                    </p:animEffect>
                                  </p:childTnLst>
                                </p:cTn>
                              </p:par>
                              <p:par>
                                <p:cTn id="43" presetID="9" presetClass="entr" presetSubtype="0" fill="hold" nodeType="withEffect">
                                  <p:stCondLst>
                                    <p:cond delay="0"/>
                                  </p:stCondLst>
                                  <p:childTnLst>
                                    <p:set>
                                      <p:cBhvr>
                                        <p:cTn id="44" dur="1" fill="hold">
                                          <p:stCondLst>
                                            <p:cond delay="0"/>
                                          </p:stCondLst>
                                        </p:cTn>
                                        <p:tgtEl>
                                          <p:spTgt spid="30"/>
                                        </p:tgtEl>
                                        <p:attrNameLst>
                                          <p:attrName>style.visibility</p:attrName>
                                        </p:attrNameLst>
                                      </p:cBhvr>
                                      <p:to>
                                        <p:strVal val="visible"/>
                                      </p:to>
                                    </p:set>
                                    <p:animEffect transition="in" filter="dissolve">
                                      <p:cBhvr>
                                        <p:cTn id="45" dur="500"/>
                                        <p:tgtEl>
                                          <p:spTgt spid="30"/>
                                        </p:tgtEl>
                                      </p:cBhvr>
                                    </p:animEffect>
                                  </p:childTnLst>
                                </p:cTn>
                              </p:par>
                              <p:par>
                                <p:cTn id="46" presetID="9" presetClass="entr" presetSubtype="0" fill="hold" nodeType="withEffect">
                                  <p:stCondLst>
                                    <p:cond delay="0"/>
                                  </p:stCondLst>
                                  <p:childTnLst>
                                    <p:set>
                                      <p:cBhvr>
                                        <p:cTn id="47" dur="1" fill="hold">
                                          <p:stCondLst>
                                            <p:cond delay="0"/>
                                          </p:stCondLst>
                                        </p:cTn>
                                        <p:tgtEl>
                                          <p:spTgt spid="31"/>
                                        </p:tgtEl>
                                        <p:attrNameLst>
                                          <p:attrName>style.visibility</p:attrName>
                                        </p:attrNameLst>
                                      </p:cBhvr>
                                      <p:to>
                                        <p:strVal val="visible"/>
                                      </p:to>
                                    </p:set>
                                    <p:animEffect transition="in" filter="dissolve">
                                      <p:cBhvr>
                                        <p:cTn id="48" dur="500"/>
                                        <p:tgtEl>
                                          <p:spTgt spid="31"/>
                                        </p:tgtEl>
                                      </p:cBhvr>
                                    </p:animEffect>
                                  </p:childTnLst>
                                </p:cTn>
                              </p:par>
                              <p:par>
                                <p:cTn id="49" presetID="9" presetClass="entr" presetSubtype="0" fill="hold" nodeType="withEffect">
                                  <p:stCondLst>
                                    <p:cond delay="0"/>
                                  </p:stCondLst>
                                  <p:childTnLst>
                                    <p:set>
                                      <p:cBhvr>
                                        <p:cTn id="50" dur="1" fill="hold">
                                          <p:stCondLst>
                                            <p:cond delay="0"/>
                                          </p:stCondLst>
                                        </p:cTn>
                                        <p:tgtEl>
                                          <p:spTgt spid="32"/>
                                        </p:tgtEl>
                                        <p:attrNameLst>
                                          <p:attrName>style.visibility</p:attrName>
                                        </p:attrNameLst>
                                      </p:cBhvr>
                                      <p:to>
                                        <p:strVal val="visible"/>
                                      </p:to>
                                    </p:set>
                                    <p:animEffect transition="in" filter="dissolve">
                                      <p:cBhvr>
                                        <p:cTn id="51" dur="500"/>
                                        <p:tgtEl>
                                          <p:spTgt spid="32"/>
                                        </p:tgtEl>
                                      </p:cBhvr>
                                    </p:animEffect>
                                  </p:childTnLst>
                                </p:cTn>
                              </p:par>
                              <p:par>
                                <p:cTn id="52" presetID="9" presetClass="entr" presetSubtype="0" fill="hold" nodeType="withEffect">
                                  <p:stCondLst>
                                    <p:cond delay="0"/>
                                  </p:stCondLst>
                                  <p:childTnLst>
                                    <p:set>
                                      <p:cBhvr>
                                        <p:cTn id="53" dur="1" fill="hold">
                                          <p:stCondLst>
                                            <p:cond delay="0"/>
                                          </p:stCondLst>
                                        </p:cTn>
                                        <p:tgtEl>
                                          <p:spTgt spid="33"/>
                                        </p:tgtEl>
                                        <p:attrNameLst>
                                          <p:attrName>style.visibility</p:attrName>
                                        </p:attrNameLst>
                                      </p:cBhvr>
                                      <p:to>
                                        <p:strVal val="visible"/>
                                      </p:to>
                                    </p:set>
                                    <p:animEffect transition="in" filter="dissolve">
                                      <p:cBhvr>
                                        <p:cTn id="54" dur="500"/>
                                        <p:tgtEl>
                                          <p:spTgt spid="33"/>
                                        </p:tgtEl>
                                      </p:cBhvr>
                                    </p:animEffect>
                                  </p:childTnLst>
                                </p:cTn>
                              </p:par>
                              <p:par>
                                <p:cTn id="55" presetID="9" presetClass="entr" presetSubtype="0" fill="hold" nodeType="withEffect">
                                  <p:stCondLst>
                                    <p:cond delay="0"/>
                                  </p:stCondLst>
                                  <p:childTnLst>
                                    <p:set>
                                      <p:cBhvr>
                                        <p:cTn id="56" dur="1" fill="hold">
                                          <p:stCondLst>
                                            <p:cond delay="0"/>
                                          </p:stCondLst>
                                        </p:cTn>
                                        <p:tgtEl>
                                          <p:spTgt spid="34"/>
                                        </p:tgtEl>
                                        <p:attrNameLst>
                                          <p:attrName>style.visibility</p:attrName>
                                        </p:attrNameLst>
                                      </p:cBhvr>
                                      <p:to>
                                        <p:strVal val="visible"/>
                                      </p:to>
                                    </p:set>
                                    <p:animEffect transition="in" filter="dissolve">
                                      <p:cBhvr>
                                        <p:cTn id="57" dur="500"/>
                                        <p:tgtEl>
                                          <p:spTgt spid="34"/>
                                        </p:tgtEl>
                                      </p:cBhvr>
                                    </p:animEffect>
                                  </p:childTnLst>
                                </p:cTn>
                              </p:par>
                              <p:par>
                                <p:cTn id="58" presetID="9" presetClass="entr" presetSubtype="0" fill="hold" nodeType="withEffect">
                                  <p:stCondLst>
                                    <p:cond delay="0"/>
                                  </p:stCondLst>
                                  <p:childTnLst>
                                    <p:set>
                                      <p:cBhvr>
                                        <p:cTn id="59" dur="1" fill="hold">
                                          <p:stCondLst>
                                            <p:cond delay="0"/>
                                          </p:stCondLst>
                                        </p:cTn>
                                        <p:tgtEl>
                                          <p:spTgt spid="36"/>
                                        </p:tgtEl>
                                        <p:attrNameLst>
                                          <p:attrName>style.visibility</p:attrName>
                                        </p:attrNameLst>
                                      </p:cBhvr>
                                      <p:to>
                                        <p:strVal val="visible"/>
                                      </p:to>
                                    </p:set>
                                    <p:animEffect transition="in" filter="dissolve">
                                      <p:cBhvr>
                                        <p:cTn id="60" dur="500"/>
                                        <p:tgtEl>
                                          <p:spTgt spid="36"/>
                                        </p:tgtEl>
                                      </p:cBhvr>
                                    </p:animEffect>
                                  </p:childTnLst>
                                </p:cTn>
                              </p:par>
                              <p:par>
                                <p:cTn id="61" presetID="9" presetClass="entr" presetSubtype="0" fill="hold" nodeType="withEffect">
                                  <p:stCondLst>
                                    <p:cond delay="0"/>
                                  </p:stCondLst>
                                  <p:childTnLst>
                                    <p:set>
                                      <p:cBhvr>
                                        <p:cTn id="62" dur="1" fill="hold">
                                          <p:stCondLst>
                                            <p:cond delay="0"/>
                                          </p:stCondLst>
                                        </p:cTn>
                                        <p:tgtEl>
                                          <p:spTgt spid="37"/>
                                        </p:tgtEl>
                                        <p:attrNameLst>
                                          <p:attrName>style.visibility</p:attrName>
                                        </p:attrNameLst>
                                      </p:cBhvr>
                                      <p:to>
                                        <p:strVal val="visible"/>
                                      </p:to>
                                    </p:set>
                                    <p:animEffect transition="in" filter="dissolve">
                                      <p:cBhvr>
                                        <p:cTn id="63" dur="500"/>
                                        <p:tgtEl>
                                          <p:spTgt spid="37"/>
                                        </p:tgtEl>
                                      </p:cBhvr>
                                    </p:animEffect>
                                  </p:childTnLst>
                                </p:cTn>
                              </p:par>
                              <p:par>
                                <p:cTn id="64" presetID="9" presetClass="entr" presetSubtype="0" fill="hold" nodeType="withEffect">
                                  <p:stCondLst>
                                    <p:cond delay="0"/>
                                  </p:stCondLst>
                                  <p:childTnLst>
                                    <p:set>
                                      <p:cBhvr>
                                        <p:cTn id="65" dur="1" fill="hold">
                                          <p:stCondLst>
                                            <p:cond delay="0"/>
                                          </p:stCondLst>
                                        </p:cTn>
                                        <p:tgtEl>
                                          <p:spTgt spid="38"/>
                                        </p:tgtEl>
                                        <p:attrNameLst>
                                          <p:attrName>style.visibility</p:attrName>
                                        </p:attrNameLst>
                                      </p:cBhvr>
                                      <p:to>
                                        <p:strVal val="visible"/>
                                      </p:to>
                                    </p:set>
                                    <p:animEffect transition="in" filter="dissolve">
                                      <p:cBhvr>
                                        <p:cTn id="66" dur="500"/>
                                        <p:tgtEl>
                                          <p:spTgt spid="38"/>
                                        </p:tgtEl>
                                      </p:cBhvr>
                                    </p:animEffect>
                                  </p:childTnLst>
                                </p:cTn>
                              </p:par>
                              <p:par>
                                <p:cTn id="67" presetID="9" presetClass="entr" presetSubtype="0" fill="hold" nodeType="withEffect">
                                  <p:stCondLst>
                                    <p:cond delay="0"/>
                                  </p:stCondLst>
                                  <p:childTnLst>
                                    <p:set>
                                      <p:cBhvr>
                                        <p:cTn id="68" dur="1" fill="hold">
                                          <p:stCondLst>
                                            <p:cond delay="0"/>
                                          </p:stCondLst>
                                        </p:cTn>
                                        <p:tgtEl>
                                          <p:spTgt spid="39"/>
                                        </p:tgtEl>
                                        <p:attrNameLst>
                                          <p:attrName>style.visibility</p:attrName>
                                        </p:attrNameLst>
                                      </p:cBhvr>
                                      <p:to>
                                        <p:strVal val="visible"/>
                                      </p:to>
                                    </p:set>
                                    <p:animEffect transition="in" filter="dissolve">
                                      <p:cBhvr>
                                        <p:cTn id="69" dur="500"/>
                                        <p:tgtEl>
                                          <p:spTgt spid="39"/>
                                        </p:tgtEl>
                                      </p:cBhvr>
                                    </p:animEffect>
                                  </p:childTnLst>
                                </p:cTn>
                              </p:par>
                              <p:par>
                                <p:cTn id="70" presetID="9" presetClass="entr" presetSubtype="0" fill="hold" nodeType="withEffect">
                                  <p:stCondLst>
                                    <p:cond delay="0"/>
                                  </p:stCondLst>
                                  <p:childTnLst>
                                    <p:set>
                                      <p:cBhvr>
                                        <p:cTn id="71" dur="1" fill="hold">
                                          <p:stCondLst>
                                            <p:cond delay="0"/>
                                          </p:stCondLst>
                                        </p:cTn>
                                        <p:tgtEl>
                                          <p:spTgt spid="40"/>
                                        </p:tgtEl>
                                        <p:attrNameLst>
                                          <p:attrName>style.visibility</p:attrName>
                                        </p:attrNameLst>
                                      </p:cBhvr>
                                      <p:to>
                                        <p:strVal val="visible"/>
                                      </p:to>
                                    </p:set>
                                    <p:animEffect transition="in" filter="dissolve">
                                      <p:cBhvr>
                                        <p:cTn id="72" dur="500"/>
                                        <p:tgtEl>
                                          <p:spTgt spid="40"/>
                                        </p:tgtEl>
                                      </p:cBhvr>
                                    </p:animEffect>
                                  </p:childTnLst>
                                </p:cTn>
                              </p:par>
                              <p:par>
                                <p:cTn id="73" presetID="9" presetClass="entr" presetSubtype="0" fill="hold" nodeType="withEffect">
                                  <p:stCondLst>
                                    <p:cond delay="0"/>
                                  </p:stCondLst>
                                  <p:childTnLst>
                                    <p:set>
                                      <p:cBhvr>
                                        <p:cTn id="74" dur="1" fill="hold">
                                          <p:stCondLst>
                                            <p:cond delay="0"/>
                                          </p:stCondLst>
                                        </p:cTn>
                                        <p:tgtEl>
                                          <p:spTgt spid="41"/>
                                        </p:tgtEl>
                                        <p:attrNameLst>
                                          <p:attrName>style.visibility</p:attrName>
                                        </p:attrNameLst>
                                      </p:cBhvr>
                                      <p:to>
                                        <p:strVal val="visible"/>
                                      </p:to>
                                    </p:set>
                                    <p:animEffect transition="in" filter="dissolve">
                                      <p:cBhvr>
                                        <p:cTn id="75" dur="500"/>
                                        <p:tgtEl>
                                          <p:spTgt spid="41"/>
                                        </p:tgtEl>
                                      </p:cBhvr>
                                    </p:animEffect>
                                  </p:childTnLst>
                                </p:cTn>
                              </p:par>
                              <p:par>
                                <p:cTn id="76" presetID="9" presetClass="entr" presetSubtype="0" fill="hold" nodeType="withEffect">
                                  <p:stCondLst>
                                    <p:cond delay="0"/>
                                  </p:stCondLst>
                                  <p:childTnLst>
                                    <p:set>
                                      <p:cBhvr>
                                        <p:cTn id="77" dur="1" fill="hold">
                                          <p:stCondLst>
                                            <p:cond delay="0"/>
                                          </p:stCondLst>
                                        </p:cTn>
                                        <p:tgtEl>
                                          <p:spTgt spid="42"/>
                                        </p:tgtEl>
                                        <p:attrNameLst>
                                          <p:attrName>style.visibility</p:attrName>
                                        </p:attrNameLst>
                                      </p:cBhvr>
                                      <p:to>
                                        <p:strVal val="visible"/>
                                      </p:to>
                                    </p:set>
                                    <p:animEffect transition="in" filter="dissolve">
                                      <p:cBhvr>
                                        <p:cTn id="78" dur="500"/>
                                        <p:tgtEl>
                                          <p:spTgt spid="42"/>
                                        </p:tgtEl>
                                      </p:cBhvr>
                                    </p:animEffect>
                                  </p:childTnLst>
                                </p:cTn>
                              </p:par>
                              <p:par>
                                <p:cTn id="79" presetID="9" presetClass="entr" presetSubtype="0" fill="hold" nodeType="withEffect">
                                  <p:stCondLst>
                                    <p:cond delay="0"/>
                                  </p:stCondLst>
                                  <p:childTnLst>
                                    <p:set>
                                      <p:cBhvr>
                                        <p:cTn id="80" dur="1" fill="hold">
                                          <p:stCondLst>
                                            <p:cond delay="0"/>
                                          </p:stCondLst>
                                        </p:cTn>
                                        <p:tgtEl>
                                          <p:spTgt spid="43"/>
                                        </p:tgtEl>
                                        <p:attrNameLst>
                                          <p:attrName>style.visibility</p:attrName>
                                        </p:attrNameLst>
                                      </p:cBhvr>
                                      <p:to>
                                        <p:strVal val="visible"/>
                                      </p:to>
                                    </p:set>
                                    <p:animEffect transition="in" filter="dissolve">
                                      <p:cBhvr>
                                        <p:cTn id="81" dur="500"/>
                                        <p:tgtEl>
                                          <p:spTgt spid="43"/>
                                        </p:tgtEl>
                                      </p:cBhvr>
                                    </p:animEffect>
                                  </p:childTnLst>
                                </p:cTn>
                              </p:par>
                              <p:par>
                                <p:cTn id="82" presetID="9" presetClass="entr" presetSubtype="0" fill="hold" nodeType="withEffect">
                                  <p:stCondLst>
                                    <p:cond delay="0"/>
                                  </p:stCondLst>
                                  <p:childTnLst>
                                    <p:set>
                                      <p:cBhvr>
                                        <p:cTn id="83" dur="1" fill="hold">
                                          <p:stCondLst>
                                            <p:cond delay="0"/>
                                          </p:stCondLst>
                                        </p:cTn>
                                        <p:tgtEl>
                                          <p:spTgt spid="44"/>
                                        </p:tgtEl>
                                        <p:attrNameLst>
                                          <p:attrName>style.visibility</p:attrName>
                                        </p:attrNameLst>
                                      </p:cBhvr>
                                      <p:to>
                                        <p:strVal val="visible"/>
                                      </p:to>
                                    </p:set>
                                    <p:animEffect transition="in" filter="dissolve">
                                      <p:cBhvr>
                                        <p:cTn id="84" dur="500"/>
                                        <p:tgtEl>
                                          <p:spTgt spid="44"/>
                                        </p:tgtEl>
                                      </p:cBhvr>
                                    </p:animEffect>
                                  </p:childTnLst>
                                </p:cTn>
                              </p:par>
                              <p:par>
                                <p:cTn id="85" presetID="9" presetClass="entr" presetSubtype="0" fill="hold" nodeType="withEffect">
                                  <p:stCondLst>
                                    <p:cond delay="0"/>
                                  </p:stCondLst>
                                  <p:childTnLst>
                                    <p:set>
                                      <p:cBhvr>
                                        <p:cTn id="86" dur="1" fill="hold">
                                          <p:stCondLst>
                                            <p:cond delay="0"/>
                                          </p:stCondLst>
                                        </p:cTn>
                                        <p:tgtEl>
                                          <p:spTgt spid="49"/>
                                        </p:tgtEl>
                                        <p:attrNameLst>
                                          <p:attrName>style.visibility</p:attrName>
                                        </p:attrNameLst>
                                      </p:cBhvr>
                                      <p:to>
                                        <p:strVal val="visible"/>
                                      </p:to>
                                    </p:set>
                                    <p:animEffect transition="in" filter="dissolve">
                                      <p:cBhvr>
                                        <p:cTn id="87" dur="500"/>
                                        <p:tgtEl>
                                          <p:spTgt spid="49"/>
                                        </p:tgtEl>
                                      </p:cBhvr>
                                    </p:animEffect>
                                  </p:childTnLst>
                                </p:cTn>
                              </p:par>
                              <p:par>
                                <p:cTn id="88" presetID="9" presetClass="entr" presetSubtype="0" fill="hold" nodeType="withEffect">
                                  <p:stCondLst>
                                    <p:cond delay="0"/>
                                  </p:stCondLst>
                                  <p:childTnLst>
                                    <p:set>
                                      <p:cBhvr>
                                        <p:cTn id="89" dur="1" fill="hold">
                                          <p:stCondLst>
                                            <p:cond delay="0"/>
                                          </p:stCondLst>
                                        </p:cTn>
                                        <p:tgtEl>
                                          <p:spTgt spid="54"/>
                                        </p:tgtEl>
                                        <p:attrNameLst>
                                          <p:attrName>style.visibility</p:attrName>
                                        </p:attrNameLst>
                                      </p:cBhvr>
                                      <p:to>
                                        <p:strVal val="visible"/>
                                      </p:to>
                                    </p:set>
                                    <p:animEffect transition="in" filter="dissolve">
                                      <p:cBhvr>
                                        <p:cTn id="90" dur="500"/>
                                        <p:tgtEl>
                                          <p:spTgt spid="54"/>
                                        </p:tgtEl>
                                      </p:cBhvr>
                                    </p:animEffect>
                                  </p:childTnLst>
                                </p:cTn>
                              </p:par>
                              <p:par>
                                <p:cTn id="91" presetID="9" presetClass="entr" presetSubtype="0" fill="hold" nodeType="withEffect">
                                  <p:stCondLst>
                                    <p:cond delay="0"/>
                                  </p:stCondLst>
                                  <p:childTnLst>
                                    <p:set>
                                      <p:cBhvr>
                                        <p:cTn id="92" dur="1" fill="hold">
                                          <p:stCondLst>
                                            <p:cond delay="0"/>
                                          </p:stCondLst>
                                        </p:cTn>
                                        <p:tgtEl>
                                          <p:spTgt spid="55"/>
                                        </p:tgtEl>
                                        <p:attrNameLst>
                                          <p:attrName>style.visibility</p:attrName>
                                        </p:attrNameLst>
                                      </p:cBhvr>
                                      <p:to>
                                        <p:strVal val="visible"/>
                                      </p:to>
                                    </p:set>
                                    <p:animEffect transition="in" filter="dissolve">
                                      <p:cBhvr>
                                        <p:cTn id="93" dur="500"/>
                                        <p:tgtEl>
                                          <p:spTgt spid="55"/>
                                        </p:tgtEl>
                                      </p:cBhvr>
                                    </p:animEffect>
                                  </p:childTnLst>
                                </p:cTn>
                              </p:par>
                              <p:par>
                                <p:cTn id="94" presetID="9" presetClass="entr" presetSubtype="0" fill="hold" nodeType="withEffect">
                                  <p:stCondLst>
                                    <p:cond delay="0"/>
                                  </p:stCondLst>
                                  <p:childTnLst>
                                    <p:set>
                                      <p:cBhvr>
                                        <p:cTn id="95" dur="1" fill="hold">
                                          <p:stCondLst>
                                            <p:cond delay="0"/>
                                          </p:stCondLst>
                                        </p:cTn>
                                        <p:tgtEl>
                                          <p:spTgt spid="58"/>
                                        </p:tgtEl>
                                        <p:attrNameLst>
                                          <p:attrName>style.visibility</p:attrName>
                                        </p:attrNameLst>
                                      </p:cBhvr>
                                      <p:to>
                                        <p:strVal val="visible"/>
                                      </p:to>
                                    </p:set>
                                    <p:animEffect transition="in" filter="dissolve">
                                      <p:cBhvr>
                                        <p:cTn id="96" dur="500"/>
                                        <p:tgtEl>
                                          <p:spTgt spid="58"/>
                                        </p:tgtEl>
                                      </p:cBhvr>
                                    </p:animEffect>
                                  </p:childTnLst>
                                </p:cTn>
                              </p:par>
                              <p:par>
                                <p:cTn id="97" presetID="9" presetClass="entr" presetSubtype="0" fill="hold" nodeType="withEffect">
                                  <p:stCondLst>
                                    <p:cond delay="0"/>
                                  </p:stCondLst>
                                  <p:childTnLst>
                                    <p:set>
                                      <p:cBhvr>
                                        <p:cTn id="98" dur="1" fill="hold">
                                          <p:stCondLst>
                                            <p:cond delay="0"/>
                                          </p:stCondLst>
                                        </p:cTn>
                                        <p:tgtEl>
                                          <p:spTgt spid="59"/>
                                        </p:tgtEl>
                                        <p:attrNameLst>
                                          <p:attrName>style.visibility</p:attrName>
                                        </p:attrNameLst>
                                      </p:cBhvr>
                                      <p:to>
                                        <p:strVal val="visible"/>
                                      </p:to>
                                    </p:set>
                                    <p:animEffect transition="in" filter="dissolve">
                                      <p:cBhvr>
                                        <p:cTn id="99" dur="500"/>
                                        <p:tgtEl>
                                          <p:spTgt spid="59"/>
                                        </p:tgtEl>
                                      </p:cBhvr>
                                    </p:animEffect>
                                  </p:childTnLst>
                                </p:cTn>
                              </p:par>
                              <p:par>
                                <p:cTn id="100" presetID="9" presetClass="entr" presetSubtype="0" fill="hold" nodeType="withEffect">
                                  <p:stCondLst>
                                    <p:cond delay="0"/>
                                  </p:stCondLst>
                                  <p:childTnLst>
                                    <p:set>
                                      <p:cBhvr>
                                        <p:cTn id="101" dur="1" fill="hold">
                                          <p:stCondLst>
                                            <p:cond delay="0"/>
                                          </p:stCondLst>
                                        </p:cTn>
                                        <p:tgtEl>
                                          <p:spTgt spid="61"/>
                                        </p:tgtEl>
                                        <p:attrNameLst>
                                          <p:attrName>style.visibility</p:attrName>
                                        </p:attrNameLst>
                                      </p:cBhvr>
                                      <p:to>
                                        <p:strVal val="visible"/>
                                      </p:to>
                                    </p:set>
                                    <p:animEffect transition="in" filter="dissolve">
                                      <p:cBhvr>
                                        <p:cTn id="102" dur="500"/>
                                        <p:tgtEl>
                                          <p:spTgt spid="61"/>
                                        </p:tgtEl>
                                      </p:cBhvr>
                                    </p:animEffect>
                                  </p:childTnLst>
                                </p:cTn>
                              </p:par>
                              <p:par>
                                <p:cTn id="103" presetID="9" presetClass="entr" presetSubtype="0" fill="hold" nodeType="withEffect">
                                  <p:stCondLst>
                                    <p:cond delay="0"/>
                                  </p:stCondLst>
                                  <p:childTnLst>
                                    <p:set>
                                      <p:cBhvr>
                                        <p:cTn id="104" dur="1" fill="hold">
                                          <p:stCondLst>
                                            <p:cond delay="0"/>
                                          </p:stCondLst>
                                        </p:cTn>
                                        <p:tgtEl>
                                          <p:spTgt spid="62"/>
                                        </p:tgtEl>
                                        <p:attrNameLst>
                                          <p:attrName>style.visibility</p:attrName>
                                        </p:attrNameLst>
                                      </p:cBhvr>
                                      <p:to>
                                        <p:strVal val="visible"/>
                                      </p:to>
                                    </p:set>
                                    <p:animEffect transition="in" filter="dissolve">
                                      <p:cBhvr>
                                        <p:cTn id="105" dur="500"/>
                                        <p:tgtEl>
                                          <p:spTgt spid="62"/>
                                        </p:tgtEl>
                                      </p:cBhvr>
                                    </p:animEffect>
                                  </p:childTnLst>
                                </p:cTn>
                              </p:par>
                              <p:par>
                                <p:cTn id="106" presetID="9" presetClass="entr" presetSubtype="0" fill="hold" nodeType="withEffect">
                                  <p:stCondLst>
                                    <p:cond delay="0"/>
                                  </p:stCondLst>
                                  <p:childTnLst>
                                    <p:set>
                                      <p:cBhvr>
                                        <p:cTn id="107" dur="1" fill="hold">
                                          <p:stCondLst>
                                            <p:cond delay="0"/>
                                          </p:stCondLst>
                                        </p:cTn>
                                        <p:tgtEl>
                                          <p:spTgt spid="63"/>
                                        </p:tgtEl>
                                        <p:attrNameLst>
                                          <p:attrName>style.visibility</p:attrName>
                                        </p:attrNameLst>
                                      </p:cBhvr>
                                      <p:to>
                                        <p:strVal val="visible"/>
                                      </p:to>
                                    </p:set>
                                    <p:animEffect transition="in" filter="dissolve">
                                      <p:cBhvr>
                                        <p:cTn id="108" dur="500"/>
                                        <p:tgtEl>
                                          <p:spTgt spid="63"/>
                                        </p:tgtEl>
                                      </p:cBhvr>
                                    </p:animEffect>
                                  </p:childTnLst>
                                </p:cTn>
                              </p:par>
                              <p:par>
                                <p:cTn id="109" presetID="9" presetClass="entr" presetSubtype="0" fill="hold" nodeType="withEffect">
                                  <p:stCondLst>
                                    <p:cond delay="0"/>
                                  </p:stCondLst>
                                  <p:childTnLst>
                                    <p:set>
                                      <p:cBhvr>
                                        <p:cTn id="110" dur="1" fill="hold">
                                          <p:stCondLst>
                                            <p:cond delay="0"/>
                                          </p:stCondLst>
                                        </p:cTn>
                                        <p:tgtEl>
                                          <p:spTgt spid="64"/>
                                        </p:tgtEl>
                                        <p:attrNameLst>
                                          <p:attrName>style.visibility</p:attrName>
                                        </p:attrNameLst>
                                      </p:cBhvr>
                                      <p:to>
                                        <p:strVal val="visible"/>
                                      </p:to>
                                    </p:set>
                                    <p:animEffect transition="in" filter="dissolve">
                                      <p:cBhvr>
                                        <p:cTn id="111" dur="500"/>
                                        <p:tgtEl>
                                          <p:spTgt spid="64"/>
                                        </p:tgtEl>
                                      </p:cBhvr>
                                    </p:animEffect>
                                  </p:childTnLst>
                                </p:cTn>
                              </p:par>
                              <p:par>
                                <p:cTn id="112" presetID="9" presetClass="entr" presetSubtype="0" fill="hold" nodeType="withEffect">
                                  <p:stCondLst>
                                    <p:cond delay="0"/>
                                  </p:stCondLst>
                                  <p:childTnLst>
                                    <p:set>
                                      <p:cBhvr>
                                        <p:cTn id="113" dur="1" fill="hold">
                                          <p:stCondLst>
                                            <p:cond delay="0"/>
                                          </p:stCondLst>
                                        </p:cTn>
                                        <p:tgtEl>
                                          <p:spTgt spid="65"/>
                                        </p:tgtEl>
                                        <p:attrNameLst>
                                          <p:attrName>style.visibility</p:attrName>
                                        </p:attrNameLst>
                                      </p:cBhvr>
                                      <p:to>
                                        <p:strVal val="visible"/>
                                      </p:to>
                                    </p:set>
                                    <p:animEffect transition="in" filter="dissolve">
                                      <p:cBhvr>
                                        <p:cTn id="114" dur="500"/>
                                        <p:tgtEl>
                                          <p:spTgt spid="65"/>
                                        </p:tgtEl>
                                      </p:cBhvr>
                                    </p:animEffect>
                                  </p:childTnLst>
                                </p:cTn>
                              </p:par>
                              <p:par>
                                <p:cTn id="115" presetID="9" presetClass="entr" presetSubtype="0" fill="hold" nodeType="withEffect">
                                  <p:stCondLst>
                                    <p:cond delay="0"/>
                                  </p:stCondLst>
                                  <p:childTnLst>
                                    <p:set>
                                      <p:cBhvr>
                                        <p:cTn id="116" dur="1" fill="hold">
                                          <p:stCondLst>
                                            <p:cond delay="0"/>
                                          </p:stCondLst>
                                        </p:cTn>
                                        <p:tgtEl>
                                          <p:spTgt spid="66"/>
                                        </p:tgtEl>
                                        <p:attrNameLst>
                                          <p:attrName>style.visibility</p:attrName>
                                        </p:attrNameLst>
                                      </p:cBhvr>
                                      <p:to>
                                        <p:strVal val="visible"/>
                                      </p:to>
                                    </p:set>
                                    <p:animEffect transition="in" filter="dissolve">
                                      <p:cBhvr>
                                        <p:cTn id="117" dur="500"/>
                                        <p:tgtEl>
                                          <p:spTgt spid="66"/>
                                        </p:tgtEl>
                                      </p:cBhvr>
                                    </p:animEffect>
                                  </p:childTnLst>
                                </p:cTn>
                              </p:par>
                              <p:par>
                                <p:cTn id="118" presetID="9" presetClass="entr" presetSubtype="0" fill="hold" nodeType="withEffect">
                                  <p:stCondLst>
                                    <p:cond delay="0"/>
                                  </p:stCondLst>
                                  <p:childTnLst>
                                    <p:set>
                                      <p:cBhvr>
                                        <p:cTn id="119" dur="1" fill="hold">
                                          <p:stCondLst>
                                            <p:cond delay="0"/>
                                          </p:stCondLst>
                                        </p:cTn>
                                        <p:tgtEl>
                                          <p:spTgt spid="67"/>
                                        </p:tgtEl>
                                        <p:attrNameLst>
                                          <p:attrName>style.visibility</p:attrName>
                                        </p:attrNameLst>
                                      </p:cBhvr>
                                      <p:to>
                                        <p:strVal val="visible"/>
                                      </p:to>
                                    </p:set>
                                    <p:animEffect transition="in" filter="dissolve">
                                      <p:cBhvr>
                                        <p:cTn id="120" dur="500"/>
                                        <p:tgtEl>
                                          <p:spTgt spid="67"/>
                                        </p:tgtEl>
                                      </p:cBhvr>
                                    </p:animEffect>
                                  </p:childTnLst>
                                </p:cTn>
                              </p:par>
                              <p:par>
                                <p:cTn id="121" presetID="9" presetClass="entr" presetSubtype="0" fill="hold" nodeType="withEffect">
                                  <p:stCondLst>
                                    <p:cond delay="0"/>
                                  </p:stCondLst>
                                  <p:childTnLst>
                                    <p:set>
                                      <p:cBhvr>
                                        <p:cTn id="122" dur="1" fill="hold">
                                          <p:stCondLst>
                                            <p:cond delay="0"/>
                                          </p:stCondLst>
                                        </p:cTn>
                                        <p:tgtEl>
                                          <p:spTgt spid="68"/>
                                        </p:tgtEl>
                                        <p:attrNameLst>
                                          <p:attrName>style.visibility</p:attrName>
                                        </p:attrNameLst>
                                      </p:cBhvr>
                                      <p:to>
                                        <p:strVal val="visible"/>
                                      </p:to>
                                    </p:set>
                                    <p:animEffect transition="in" filter="dissolve">
                                      <p:cBhvr>
                                        <p:cTn id="123" dur="500"/>
                                        <p:tgtEl>
                                          <p:spTgt spid="68"/>
                                        </p:tgtEl>
                                      </p:cBhvr>
                                    </p:animEffect>
                                  </p:childTnLst>
                                </p:cTn>
                              </p:par>
                              <p:par>
                                <p:cTn id="124" presetID="9" presetClass="entr" presetSubtype="0" fill="hold" nodeType="withEffect">
                                  <p:stCondLst>
                                    <p:cond delay="0"/>
                                  </p:stCondLst>
                                  <p:childTnLst>
                                    <p:set>
                                      <p:cBhvr>
                                        <p:cTn id="125" dur="1" fill="hold">
                                          <p:stCondLst>
                                            <p:cond delay="0"/>
                                          </p:stCondLst>
                                        </p:cTn>
                                        <p:tgtEl>
                                          <p:spTgt spid="69"/>
                                        </p:tgtEl>
                                        <p:attrNameLst>
                                          <p:attrName>style.visibility</p:attrName>
                                        </p:attrNameLst>
                                      </p:cBhvr>
                                      <p:to>
                                        <p:strVal val="visible"/>
                                      </p:to>
                                    </p:set>
                                    <p:animEffect transition="in" filter="dissolve">
                                      <p:cBhvr>
                                        <p:cTn id="126" dur="500"/>
                                        <p:tgtEl>
                                          <p:spTgt spid="69"/>
                                        </p:tgtEl>
                                      </p:cBhvr>
                                    </p:animEffect>
                                  </p:childTnLst>
                                </p:cTn>
                              </p:par>
                              <p:par>
                                <p:cTn id="127" presetID="9" presetClass="entr" presetSubtype="0" fill="hold" nodeType="withEffect">
                                  <p:stCondLst>
                                    <p:cond delay="0"/>
                                  </p:stCondLst>
                                  <p:childTnLst>
                                    <p:set>
                                      <p:cBhvr>
                                        <p:cTn id="128" dur="1" fill="hold">
                                          <p:stCondLst>
                                            <p:cond delay="0"/>
                                          </p:stCondLst>
                                        </p:cTn>
                                        <p:tgtEl>
                                          <p:spTgt spid="70"/>
                                        </p:tgtEl>
                                        <p:attrNameLst>
                                          <p:attrName>style.visibility</p:attrName>
                                        </p:attrNameLst>
                                      </p:cBhvr>
                                      <p:to>
                                        <p:strVal val="visible"/>
                                      </p:to>
                                    </p:set>
                                    <p:animEffect transition="in" filter="dissolve">
                                      <p:cBhvr>
                                        <p:cTn id="129" dur="500"/>
                                        <p:tgtEl>
                                          <p:spTgt spid="70"/>
                                        </p:tgtEl>
                                      </p:cBhvr>
                                    </p:animEffect>
                                  </p:childTnLst>
                                </p:cTn>
                              </p:par>
                              <p:par>
                                <p:cTn id="130" presetID="9" presetClass="entr" presetSubtype="0" fill="hold" nodeType="withEffect">
                                  <p:stCondLst>
                                    <p:cond delay="0"/>
                                  </p:stCondLst>
                                  <p:childTnLst>
                                    <p:set>
                                      <p:cBhvr>
                                        <p:cTn id="131" dur="1" fill="hold">
                                          <p:stCondLst>
                                            <p:cond delay="0"/>
                                          </p:stCondLst>
                                        </p:cTn>
                                        <p:tgtEl>
                                          <p:spTgt spid="71"/>
                                        </p:tgtEl>
                                        <p:attrNameLst>
                                          <p:attrName>style.visibility</p:attrName>
                                        </p:attrNameLst>
                                      </p:cBhvr>
                                      <p:to>
                                        <p:strVal val="visible"/>
                                      </p:to>
                                    </p:set>
                                    <p:animEffect transition="in" filter="dissolve">
                                      <p:cBhvr>
                                        <p:cTn id="132" dur="500"/>
                                        <p:tgtEl>
                                          <p:spTgt spid="71"/>
                                        </p:tgtEl>
                                      </p:cBhvr>
                                    </p:animEffect>
                                  </p:childTnLst>
                                </p:cTn>
                              </p:par>
                              <p:par>
                                <p:cTn id="133" presetID="9" presetClass="entr" presetSubtype="0" fill="hold" nodeType="withEffect">
                                  <p:stCondLst>
                                    <p:cond delay="0"/>
                                  </p:stCondLst>
                                  <p:childTnLst>
                                    <p:set>
                                      <p:cBhvr>
                                        <p:cTn id="134" dur="1" fill="hold">
                                          <p:stCondLst>
                                            <p:cond delay="0"/>
                                          </p:stCondLst>
                                        </p:cTn>
                                        <p:tgtEl>
                                          <p:spTgt spid="72"/>
                                        </p:tgtEl>
                                        <p:attrNameLst>
                                          <p:attrName>style.visibility</p:attrName>
                                        </p:attrNameLst>
                                      </p:cBhvr>
                                      <p:to>
                                        <p:strVal val="visible"/>
                                      </p:to>
                                    </p:set>
                                    <p:animEffect transition="in" filter="dissolve">
                                      <p:cBhvr>
                                        <p:cTn id="135" dur="500"/>
                                        <p:tgtEl>
                                          <p:spTgt spid="72"/>
                                        </p:tgtEl>
                                      </p:cBhvr>
                                    </p:animEffect>
                                  </p:childTnLst>
                                </p:cTn>
                              </p:par>
                              <p:par>
                                <p:cTn id="136" presetID="9" presetClass="entr" presetSubtype="0" fill="hold" nodeType="withEffect">
                                  <p:stCondLst>
                                    <p:cond delay="0"/>
                                  </p:stCondLst>
                                  <p:childTnLst>
                                    <p:set>
                                      <p:cBhvr>
                                        <p:cTn id="137" dur="1" fill="hold">
                                          <p:stCondLst>
                                            <p:cond delay="0"/>
                                          </p:stCondLst>
                                        </p:cTn>
                                        <p:tgtEl>
                                          <p:spTgt spid="73"/>
                                        </p:tgtEl>
                                        <p:attrNameLst>
                                          <p:attrName>style.visibility</p:attrName>
                                        </p:attrNameLst>
                                      </p:cBhvr>
                                      <p:to>
                                        <p:strVal val="visible"/>
                                      </p:to>
                                    </p:set>
                                    <p:animEffect transition="in" filter="dissolve">
                                      <p:cBhvr>
                                        <p:cTn id="138" dur="500"/>
                                        <p:tgtEl>
                                          <p:spTgt spid="73"/>
                                        </p:tgtEl>
                                      </p:cBhvr>
                                    </p:animEffect>
                                  </p:childTnLst>
                                </p:cTn>
                              </p:par>
                              <p:par>
                                <p:cTn id="139" presetID="9" presetClass="entr" presetSubtype="0" fill="hold" nodeType="withEffect">
                                  <p:stCondLst>
                                    <p:cond delay="0"/>
                                  </p:stCondLst>
                                  <p:childTnLst>
                                    <p:set>
                                      <p:cBhvr>
                                        <p:cTn id="140" dur="1" fill="hold">
                                          <p:stCondLst>
                                            <p:cond delay="0"/>
                                          </p:stCondLst>
                                        </p:cTn>
                                        <p:tgtEl>
                                          <p:spTgt spid="74"/>
                                        </p:tgtEl>
                                        <p:attrNameLst>
                                          <p:attrName>style.visibility</p:attrName>
                                        </p:attrNameLst>
                                      </p:cBhvr>
                                      <p:to>
                                        <p:strVal val="visible"/>
                                      </p:to>
                                    </p:set>
                                    <p:animEffect transition="in" filter="dissolve">
                                      <p:cBhvr>
                                        <p:cTn id="141" dur="500"/>
                                        <p:tgtEl>
                                          <p:spTgt spid="74"/>
                                        </p:tgtEl>
                                      </p:cBhvr>
                                    </p:animEffect>
                                  </p:childTnLst>
                                </p:cTn>
                              </p:par>
                              <p:par>
                                <p:cTn id="142" presetID="9" presetClass="entr" presetSubtype="0" fill="hold" nodeType="withEffect">
                                  <p:stCondLst>
                                    <p:cond delay="0"/>
                                  </p:stCondLst>
                                  <p:childTnLst>
                                    <p:set>
                                      <p:cBhvr>
                                        <p:cTn id="143" dur="1" fill="hold">
                                          <p:stCondLst>
                                            <p:cond delay="0"/>
                                          </p:stCondLst>
                                        </p:cTn>
                                        <p:tgtEl>
                                          <p:spTgt spid="76"/>
                                        </p:tgtEl>
                                        <p:attrNameLst>
                                          <p:attrName>style.visibility</p:attrName>
                                        </p:attrNameLst>
                                      </p:cBhvr>
                                      <p:to>
                                        <p:strVal val="visible"/>
                                      </p:to>
                                    </p:set>
                                    <p:animEffect transition="in" filter="dissolve">
                                      <p:cBhvr>
                                        <p:cTn id="144" dur="500"/>
                                        <p:tgtEl>
                                          <p:spTgt spid="76"/>
                                        </p:tgtEl>
                                      </p:cBhvr>
                                    </p:animEffect>
                                  </p:childTnLst>
                                </p:cTn>
                              </p:par>
                              <p:par>
                                <p:cTn id="145" presetID="9" presetClass="entr" presetSubtype="0" fill="hold" nodeType="withEffect">
                                  <p:stCondLst>
                                    <p:cond delay="0"/>
                                  </p:stCondLst>
                                  <p:childTnLst>
                                    <p:set>
                                      <p:cBhvr>
                                        <p:cTn id="146" dur="1" fill="hold">
                                          <p:stCondLst>
                                            <p:cond delay="0"/>
                                          </p:stCondLst>
                                        </p:cTn>
                                        <p:tgtEl>
                                          <p:spTgt spid="77"/>
                                        </p:tgtEl>
                                        <p:attrNameLst>
                                          <p:attrName>style.visibility</p:attrName>
                                        </p:attrNameLst>
                                      </p:cBhvr>
                                      <p:to>
                                        <p:strVal val="visible"/>
                                      </p:to>
                                    </p:set>
                                    <p:animEffect transition="in" filter="dissolve">
                                      <p:cBhvr>
                                        <p:cTn id="147" dur="500"/>
                                        <p:tgtEl>
                                          <p:spTgt spid="77"/>
                                        </p:tgtEl>
                                      </p:cBhvr>
                                    </p:animEffect>
                                  </p:childTnLst>
                                </p:cTn>
                              </p:par>
                              <p:par>
                                <p:cTn id="148" presetID="9" presetClass="entr" presetSubtype="0" fill="hold" nodeType="withEffect">
                                  <p:stCondLst>
                                    <p:cond delay="0"/>
                                  </p:stCondLst>
                                  <p:childTnLst>
                                    <p:set>
                                      <p:cBhvr>
                                        <p:cTn id="149" dur="1" fill="hold">
                                          <p:stCondLst>
                                            <p:cond delay="0"/>
                                          </p:stCondLst>
                                        </p:cTn>
                                        <p:tgtEl>
                                          <p:spTgt spid="81"/>
                                        </p:tgtEl>
                                        <p:attrNameLst>
                                          <p:attrName>style.visibility</p:attrName>
                                        </p:attrNameLst>
                                      </p:cBhvr>
                                      <p:to>
                                        <p:strVal val="visible"/>
                                      </p:to>
                                    </p:set>
                                    <p:animEffect transition="in" filter="dissolve">
                                      <p:cBhvr>
                                        <p:cTn id="150" dur="500"/>
                                        <p:tgtEl>
                                          <p:spTgt spid="81"/>
                                        </p:tgtEl>
                                      </p:cBhvr>
                                    </p:animEffect>
                                  </p:childTnLst>
                                </p:cTn>
                              </p:par>
                              <p:par>
                                <p:cTn id="151" presetID="9" presetClass="entr" presetSubtype="0" fill="hold" grpId="0" nodeType="withEffect">
                                  <p:stCondLst>
                                    <p:cond delay="0"/>
                                  </p:stCondLst>
                                  <p:childTnLst>
                                    <p:set>
                                      <p:cBhvr>
                                        <p:cTn id="152" dur="1" fill="hold">
                                          <p:stCondLst>
                                            <p:cond delay="0"/>
                                          </p:stCondLst>
                                        </p:cTn>
                                        <p:tgtEl>
                                          <p:spTgt spid="80"/>
                                        </p:tgtEl>
                                        <p:attrNameLst>
                                          <p:attrName>style.visibility</p:attrName>
                                        </p:attrNameLst>
                                      </p:cBhvr>
                                      <p:to>
                                        <p:strVal val="visible"/>
                                      </p:to>
                                    </p:set>
                                    <p:animEffect transition="in" filter="dissolve">
                                      <p:cBhvr>
                                        <p:cTn id="153" dur="500"/>
                                        <p:tgtEl>
                                          <p:spTgt spid="80"/>
                                        </p:tgtEl>
                                      </p:cBhvr>
                                    </p:animEffect>
                                  </p:childTnLst>
                                </p:cTn>
                              </p:par>
                              <p:par>
                                <p:cTn id="154" presetID="9" presetClass="entr" presetSubtype="0" fill="hold" grpId="0" nodeType="withEffect">
                                  <p:stCondLst>
                                    <p:cond delay="0"/>
                                  </p:stCondLst>
                                  <p:childTnLst>
                                    <p:set>
                                      <p:cBhvr>
                                        <p:cTn id="155" dur="1" fill="hold">
                                          <p:stCondLst>
                                            <p:cond delay="0"/>
                                          </p:stCondLst>
                                        </p:cTn>
                                        <p:tgtEl>
                                          <p:spTgt spid="46"/>
                                        </p:tgtEl>
                                        <p:attrNameLst>
                                          <p:attrName>style.visibility</p:attrName>
                                        </p:attrNameLst>
                                      </p:cBhvr>
                                      <p:to>
                                        <p:strVal val="visible"/>
                                      </p:to>
                                    </p:set>
                                    <p:animEffect transition="in" filter="dissolve">
                                      <p:cBhvr>
                                        <p:cTn id="156" dur="500"/>
                                        <p:tgtEl>
                                          <p:spTgt spid="46"/>
                                        </p:tgtEl>
                                      </p:cBhvr>
                                    </p:animEffect>
                                  </p:childTnLst>
                                </p:cTn>
                              </p:par>
                            </p:childTnLst>
                          </p:cTn>
                        </p:par>
                        <p:par>
                          <p:cTn id="157" fill="hold">
                            <p:stCondLst>
                              <p:cond delay="500"/>
                            </p:stCondLst>
                            <p:childTnLst>
                              <p:par>
                                <p:cTn id="158" presetID="9" presetClass="entr" presetSubtype="0" fill="hold" grpId="0" nodeType="afterEffect">
                                  <p:stCondLst>
                                    <p:cond delay="0"/>
                                  </p:stCondLst>
                                  <p:childTnLst>
                                    <p:set>
                                      <p:cBhvr>
                                        <p:cTn id="159" dur="1" fill="hold">
                                          <p:stCondLst>
                                            <p:cond delay="0"/>
                                          </p:stCondLst>
                                        </p:cTn>
                                        <p:tgtEl>
                                          <p:spTgt spid="89"/>
                                        </p:tgtEl>
                                        <p:attrNameLst>
                                          <p:attrName>style.visibility</p:attrName>
                                        </p:attrNameLst>
                                      </p:cBhvr>
                                      <p:to>
                                        <p:strVal val="visible"/>
                                      </p:to>
                                    </p:set>
                                    <p:animEffect transition="in" filter="dissolve">
                                      <p:cBhvr>
                                        <p:cTn id="160" dur="500"/>
                                        <p:tgtEl>
                                          <p:spTgt spid="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50" grpId="0" animBg="1"/>
      <p:bldP spid="51" grpId="0" animBg="1"/>
      <p:bldP spid="52" grpId="0" animBg="1"/>
      <p:bldP spid="53" grpId="0" animBg="1"/>
      <p:bldP spid="56" grpId="0" animBg="1"/>
      <p:bldP spid="57" grpId="0" animBg="1"/>
      <p:bldP spid="80" grpId="0" animBg="1"/>
      <p:bldP spid="8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52C547-79C1-BB4B-8AB3-523E3E08CBA6}"/>
              </a:ext>
            </a:extLst>
          </p:cNvPr>
          <p:cNvSpPr>
            <a:spLocks noGrp="1"/>
          </p:cNvSpPr>
          <p:nvPr>
            <p:ph type="title"/>
          </p:nvPr>
        </p:nvSpPr>
        <p:spPr>
          <a:xfrm>
            <a:off x="838199" y="365125"/>
            <a:ext cx="10916265" cy="1325563"/>
          </a:xfrm>
        </p:spPr>
        <p:txBody>
          <a:bodyPr/>
          <a:lstStyle/>
          <a:p>
            <a:r>
              <a:rPr lang="en-US" dirty="0"/>
              <a:t>Can we describe extreme events in this picture?</a:t>
            </a:r>
          </a:p>
        </p:txBody>
      </p:sp>
      <p:sp>
        <p:nvSpPr>
          <p:cNvPr id="10" name="Content Placeholder 2">
            <a:extLst>
              <a:ext uri="{FF2B5EF4-FFF2-40B4-BE49-F238E27FC236}">
                <a16:creationId xmlns:a16="http://schemas.microsoft.com/office/drawing/2014/main" id="{7F920221-BDAA-D246-99AD-7E4D21815746}"/>
              </a:ext>
            </a:extLst>
          </p:cNvPr>
          <p:cNvSpPr>
            <a:spLocks noGrp="1"/>
          </p:cNvSpPr>
          <p:nvPr>
            <p:ph idx="1"/>
          </p:nvPr>
        </p:nvSpPr>
        <p:spPr>
          <a:xfrm>
            <a:off x="838200" y="1503091"/>
            <a:ext cx="5949244" cy="4809786"/>
          </a:xfrm>
        </p:spPr>
        <p:txBody>
          <a:bodyPr>
            <a:normAutofit/>
          </a:bodyPr>
          <a:lstStyle/>
          <a:p>
            <a:endParaRPr lang="en-US" sz="2400" dirty="0">
              <a:latin typeface="+mj-lt"/>
            </a:endParaRPr>
          </a:p>
          <a:p>
            <a:r>
              <a:rPr lang="en-US" sz="2400" dirty="0">
                <a:latin typeface="+mj-lt"/>
              </a:rPr>
              <a:t>Heteroclinic/Homoclinic connections exhibit bursting in low dimensional systems</a:t>
            </a:r>
          </a:p>
          <a:p>
            <a:endParaRPr lang="en-US" sz="2400" dirty="0">
              <a:latin typeface="+mj-lt"/>
            </a:endParaRPr>
          </a:p>
          <a:p>
            <a:endParaRPr lang="en-US" sz="2400" dirty="0">
              <a:latin typeface="+mj-lt"/>
            </a:endParaRPr>
          </a:p>
          <a:p>
            <a:endParaRPr lang="en-US" sz="2400" dirty="0">
              <a:latin typeface="+mj-lt"/>
            </a:endParaRPr>
          </a:p>
          <a:p>
            <a:r>
              <a:rPr lang="en-US" sz="2400" dirty="0">
                <a:latin typeface="+mj-lt"/>
              </a:rPr>
              <a:t>Homoclinic orbits have been found that exhibit extreme events in Plane Couette Flow</a:t>
            </a:r>
          </a:p>
          <a:p>
            <a:endParaRPr lang="en-US" sz="2400" dirty="0">
              <a:latin typeface="+mj-lt"/>
            </a:endParaRPr>
          </a:p>
          <a:p>
            <a:endParaRPr lang="en-US" sz="2400" dirty="0">
              <a:latin typeface="+mj-lt"/>
            </a:endParaRPr>
          </a:p>
          <a:p>
            <a:endParaRPr lang="en-US" sz="2400" dirty="0">
              <a:latin typeface="+mj-lt"/>
            </a:endParaRPr>
          </a:p>
          <a:p>
            <a:pPr marL="0" indent="0">
              <a:buNone/>
            </a:pPr>
            <a:endParaRPr lang="en-US" dirty="0">
              <a:latin typeface="+mj-lt"/>
            </a:endParaRPr>
          </a:p>
        </p:txBody>
      </p:sp>
      <p:sp>
        <p:nvSpPr>
          <p:cNvPr id="13" name="TextBox 12">
            <a:extLst>
              <a:ext uri="{FF2B5EF4-FFF2-40B4-BE49-F238E27FC236}">
                <a16:creationId xmlns:a16="http://schemas.microsoft.com/office/drawing/2014/main" id="{6501D6BB-B9B5-BC4A-8803-787436B5622E}"/>
              </a:ext>
            </a:extLst>
          </p:cNvPr>
          <p:cNvSpPr txBox="1"/>
          <p:nvPr/>
        </p:nvSpPr>
        <p:spPr>
          <a:xfrm>
            <a:off x="0" y="4907"/>
            <a:ext cx="12192000" cy="400110"/>
          </a:xfrm>
          <a:prstGeom prst="rect">
            <a:avLst/>
          </a:prstGeom>
          <a:solidFill>
            <a:schemeClr val="tx2">
              <a:lumMod val="20000"/>
              <a:lumOff val="80000"/>
            </a:schemeClr>
          </a:solidFill>
        </p:spPr>
        <p:txBody>
          <a:bodyPr wrap="square" rtlCol="0">
            <a:spAutoFit/>
          </a:bodyPr>
          <a:lstStyle/>
          <a:p>
            <a:pPr algn="just"/>
            <a:endParaRPr lang="en-US" sz="2000" dirty="0">
              <a:solidFill>
                <a:schemeClr val="bg2">
                  <a:lumMod val="75000"/>
                </a:schemeClr>
              </a:solidFill>
              <a:latin typeface="+mj-lt"/>
            </a:endParaRPr>
          </a:p>
        </p:txBody>
      </p:sp>
      <p:sp>
        <p:nvSpPr>
          <p:cNvPr id="16" name="TextBox 15">
            <a:extLst>
              <a:ext uri="{FF2B5EF4-FFF2-40B4-BE49-F238E27FC236}">
                <a16:creationId xmlns:a16="http://schemas.microsoft.com/office/drawing/2014/main" id="{F8630D9D-B893-374E-B920-E046B9FAB68E}"/>
              </a:ext>
            </a:extLst>
          </p:cNvPr>
          <p:cNvSpPr txBox="1"/>
          <p:nvPr/>
        </p:nvSpPr>
        <p:spPr>
          <a:xfrm>
            <a:off x="0" y="2788762"/>
            <a:ext cx="6787444" cy="400110"/>
          </a:xfrm>
          <a:prstGeom prst="rect">
            <a:avLst/>
          </a:prstGeom>
          <a:noFill/>
        </p:spPr>
        <p:txBody>
          <a:bodyPr wrap="square" rtlCol="0">
            <a:spAutoFit/>
          </a:bodyPr>
          <a:lstStyle/>
          <a:p>
            <a:pPr algn="ctr"/>
            <a:r>
              <a:rPr lang="en-US" sz="2000" i="1" dirty="0" err="1">
                <a:latin typeface="+mj-lt"/>
              </a:rPr>
              <a:t>Farazmand</a:t>
            </a:r>
            <a:r>
              <a:rPr lang="en-US" sz="2000" i="1" dirty="0">
                <a:latin typeface="+mj-lt"/>
              </a:rPr>
              <a:t> and </a:t>
            </a:r>
            <a:r>
              <a:rPr lang="en-US" sz="2000" i="1" dirty="0" err="1">
                <a:latin typeface="+mj-lt"/>
              </a:rPr>
              <a:t>Sapsis</a:t>
            </a:r>
            <a:r>
              <a:rPr lang="en-US" sz="2000" i="1" dirty="0">
                <a:latin typeface="+mj-lt"/>
              </a:rPr>
              <a:t> (2018). </a:t>
            </a:r>
          </a:p>
        </p:txBody>
      </p:sp>
      <p:pic>
        <p:nvPicPr>
          <p:cNvPr id="20" name="Picture 19">
            <a:extLst>
              <a:ext uri="{FF2B5EF4-FFF2-40B4-BE49-F238E27FC236}">
                <a16:creationId xmlns:a16="http://schemas.microsoft.com/office/drawing/2014/main" id="{33B19E67-5827-2347-9119-FEF68F6D1DDA}"/>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6987776" y="1573954"/>
            <a:ext cx="4967020" cy="4974336"/>
          </a:xfrm>
          <a:prstGeom prst="rect">
            <a:avLst/>
          </a:prstGeom>
        </p:spPr>
      </p:pic>
      <p:sp>
        <p:nvSpPr>
          <p:cNvPr id="21" name="TextBox 20">
            <a:extLst>
              <a:ext uri="{FF2B5EF4-FFF2-40B4-BE49-F238E27FC236}">
                <a16:creationId xmlns:a16="http://schemas.microsoft.com/office/drawing/2014/main" id="{A78BC61E-DE02-834A-A0FE-E3AEAE4BF248}"/>
              </a:ext>
            </a:extLst>
          </p:cNvPr>
          <p:cNvSpPr txBox="1"/>
          <p:nvPr/>
        </p:nvSpPr>
        <p:spPr>
          <a:xfrm>
            <a:off x="100166" y="4934626"/>
            <a:ext cx="6787444" cy="1015663"/>
          </a:xfrm>
          <a:prstGeom prst="rect">
            <a:avLst/>
          </a:prstGeom>
          <a:noFill/>
        </p:spPr>
        <p:txBody>
          <a:bodyPr wrap="square" rtlCol="0">
            <a:spAutoFit/>
          </a:bodyPr>
          <a:lstStyle/>
          <a:p>
            <a:pPr lvl="1" algn="ctr"/>
            <a:r>
              <a:rPr lang="en-US" sz="2000" i="1" dirty="0">
                <a:latin typeface="+mj-lt"/>
                <a:cs typeface="Calibri" panose="020F0502020204030204" pitchFamily="34" charset="0"/>
              </a:rPr>
              <a:t>van Veen and Kawahara (2011)</a:t>
            </a:r>
          </a:p>
          <a:p>
            <a:pPr lvl="1" algn="ctr"/>
            <a:r>
              <a:rPr lang="en-US" sz="2000" i="1" dirty="0">
                <a:latin typeface="+mj-lt"/>
                <a:cs typeface="Calibri" panose="020F0502020204030204" pitchFamily="34" charset="0"/>
              </a:rPr>
              <a:t>Kawahara and Kida (2001)</a:t>
            </a:r>
          </a:p>
          <a:p>
            <a:pPr lvl="1" algn="ctr"/>
            <a:endParaRPr lang="en-US" sz="2000" i="1" dirty="0">
              <a:cs typeface="Calibri" panose="020F0502020204030204" pitchFamily="34" charset="0"/>
            </a:endParaRPr>
          </a:p>
        </p:txBody>
      </p:sp>
    </p:spTree>
    <p:extLst>
      <p:ext uri="{BB962C8B-B14F-4D97-AF65-F5344CB8AC3E}">
        <p14:creationId xmlns:p14="http://schemas.microsoft.com/office/powerpoint/2010/main" val="29771109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6FFF790B-C66F-C14E-8C0B-4DC55B9089D0}"/>
              </a:ext>
            </a:extLst>
          </p:cNvPr>
          <p:cNvPicPr>
            <a:picLocks noChangeAspect="1"/>
          </p:cNvPicPr>
          <p:nvPr/>
        </p:nvPicPr>
        <p:blipFill>
          <a:blip r:embed="rId3"/>
          <a:stretch>
            <a:fillRect/>
          </a:stretch>
        </p:blipFill>
        <p:spPr>
          <a:xfrm>
            <a:off x="7528175" y="1567960"/>
            <a:ext cx="4255943" cy="3191957"/>
          </a:xfrm>
          <a:prstGeom prst="rect">
            <a:avLst/>
          </a:prstGeom>
        </p:spPr>
      </p:pic>
      <p:pic>
        <p:nvPicPr>
          <p:cNvPr id="28" name="Picture 27">
            <a:extLst>
              <a:ext uri="{FF2B5EF4-FFF2-40B4-BE49-F238E27FC236}">
                <a16:creationId xmlns:a16="http://schemas.microsoft.com/office/drawing/2014/main" id="{DA03410D-C3F5-744F-8AA8-7FC2789F9B5D}"/>
              </a:ext>
            </a:extLst>
          </p:cNvPr>
          <p:cNvPicPr>
            <a:picLocks noChangeAspect="1"/>
          </p:cNvPicPr>
          <p:nvPr/>
        </p:nvPicPr>
        <p:blipFill>
          <a:blip r:embed="rId4"/>
          <a:stretch>
            <a:fillRect/>
          </a:stretch>
        </p:blipFill>
        <p:spPr>
          <a:xfrm>
            <a:off x="407882" y="1567960"/>
            <a:ext cx="4255938" cy="3191954"/>
          </a:xfrm>
          <a:prstGeom prst="rect">
            <a:avLst/>
          </a:prstGeom>
        </p:spPr>
      </p:pic>
      <p:pic>
        <p:nvPicPr>
          <p:cNvPr id="4" name="Picture 3">
            <a:extLst>
              <a:ext uri="{FF2B5EF4-FFF2-40B4-BE49-F238E27FC236}">
                <a16:creationId xmlns:a16="http://schemas.microsoft.com/office/drawing/2014/main" id="{CD4CC1CB-369D-2447-B3E0-3DFAFEA62269}"/>
              </a:ext>
            </a:extLst>
          </p:cNvPr>
          <p:cNvPicPr>
            <a:picLocks noChangeAspect="1"/>
          </p:cNvPicPr>
          <p:nvPr/>
        </p:nvPicPr>
        <p:blipFill>
          <a:blip r:embed="rId5"/>
          <a:stretch>
            <a:fillRect/>
          </a:stretch>
        </p:blipFill>
        <p:spPr>
          <a:xfrm>
            <a:off x="2333170" y="2624816"/>
            <a:ext cx="7525660" cy="4233184"/>
          </a:xfrm>
          <a:prstGeom prst="rect">
            <a:avLst/>
          </a:prstGeom>
        </p:spPr>
      </p:pic>
      <p:sp>
        <p:nvSpPr>
          <p:cNvPr id="2" name="Title 1">
            <a:extLst>
              <a:ext uri="{FF2B5EF4-FFF2-40B4-BE49-F238E27FC236}">
                <a16:creationId xmlns:a16="http://schemas.microsoft.com/office/drawing/2014/main" id="{C552C547-79C1-BB4B-8AB3-523E3E08CBA6}"/>
              </a:ext>
            </a:extLst>
          </p:cNvPr>
          <p:cNvSpPr>
            <a:spLocks noGrp="1"/>
          </p:cNvSpPr>
          <p:nvPr>
            <p:ph type="title"/>
          </p:nvPr>
        </p:nvSpPr>
        <p:spPr>
          <a:xfrm>
            <a:off x="838200" y="365125"/>
            <a:ext cx="10515600" cy="1325563"/>
          </a:xfrm>
        </p:spPr>
        <p:txBody>
          <a:bodyPr/>
          <a:lstStyle/>
          <a:p>
            <a:r>
              <a:rPr lang="en-US" dirty="0"/>
              <a:t>Backbone of Extreme Events</a:t>
            </a:r>
          </a:p>
        </p:txBody>
      </p:sp>
      <p:sp>
        <p:nvSpPr>
          <p:cNvPr id="7" name="Oval 6">
            <a:extLst>
              <a:ext uri="{FF2B5EF4-FFF2-40B4-BE49-F238E27FC236}">
                <a16:creationId xmlns:a16="http://schemas.microsoft.com/office/drawing/2014/main" id="{C622572E-F59C-6E4E-9114-D0CD38FF7EAD}"/>
              </a:ext>
            </a:extLst>
          </p:cNvPr>
          <p:cNvSpPr/>
          <p:nvPr/>
        </p:nvSpPr>
        <p:spPr>
          <a:xfrm>
            <a:off x="3929994" y="6160568"/>
            <a:ext cx="131928" cy="12846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A8EE4E53-42DF-0849-A836-EAD12D385FCC}"/>
              </a:ext>
            </a:extLst>
          </p:cNvPr>
          <p:cNvSpPr/>
          <p:nvPr/>
        </p:nvSpPr>
        <p:spPr>
          <a:xfrm rot="505107">
            <a:off x="7321488" y="4818315"/>
            <a:ext cx="546268" cy="219455"/>
          </a:xfrm>
          <a:prstGeom prst="ellipse">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8">
            <a:extLst>
              <a:ext uri="{FF2B5EF4-FFF2-40B4-BE49-F238E27FC236}">
                <a16:creationId xmlns:a16="http://schemas.microsoft.com/office/drawing/2014/main" id="{65E5B07D-E073-CA44-9798-6C1B78200D56}"/>
              </a:ext>
            </a:extLst>
          </p:cNvPr>
          <p:cNvSpPr/>
          <p:nvPr/>
        </p:nvSpPr>
        <p:spPr>
          <a:xfrm>
            <a:off x="4032451" y="3056197"/>
            <a:ext cx="1961322" cy="3114261"/>
          </a:xfrm>
          <a:custGeom>
            <a:avLst/>
            <a:gdLst>
              <a:gd name="connsiteX0" fmla="*/ 0 w 1961322"/>
              <a:gd name="connsiteY0" fmla="*/ 3114261 h 3114261"/>
              <a:gd name="connsiteX1" fmla="*/ 530087 w 1961322"/>
              <a:gd name="connsiteY1" fmla="*/ 2345635 h 3114261"/>
              <a:gd name="connsiteX2" fmla="*/ 1311965 w 1961322"/>
              <a:gd name="connsiteY2" fmla="*/ 649356 h 3114261"/>
              <a:gd name="connsiteX3" fmla="*/ 1961322 w 1961322"/>
              <a:gd name="connsiteY3" fmla="*/ 0 h 3114261"/>
              <a:gd name="connsiteX0" fmla="*/ 0 w 1961322"/>
              <a:gd name="connsiteY0" fmla="*/ 3114261 h 3114261"/>
              <a:gd name="connsiteX1" fmla="*/ 530087 w 1961322"/>
              <a:gd name="connsiteY1" fmla="*/ 2345635 h 3114261"/>
              <a:gd name="connsiteX2" fmla="*/ 1311965 w 1961322"/>
              <a:gd name="connsiteY2" fmla="*/ 649356 h 3114261"/>
              <a:gd name="connsiteX3" fmla="*/ 1961322 w 1961322"/>
              <a:gd name="connsiteY3" fmla="*/ 0 h 3114261"/>
              <a:gd name="connsiteX0" fmla="*/ 0 w 1961322"/>
              <a:gd name="connsiteY0" fmla="*/ 3114261 h 3114261"/>
              <a:gd name="connsiteX1" fmla="*/ 530087 w 1961322"/>
              <a:gd name="connsiteY1" fmla="*/ 2345635 h 3114261"/>
              <a:gd name="connsiteX2" fmla="*/ 1311965 w 1961322"/>
              <a:gd name="connsiteY2" fmla="*/ 649356 h 3114261"/>
              <a:gd name="connsiteX3" fmla="*/ 1961322 w 1961322"/>
              <a:gd name="connsiteY3" fmla="*/ 0 h 3114261"/>
              <a:gd name="connsiteX0" fmla="*/ 0 w 1961322"/>
              <a:gd name="connsiteY0" fmla="*/ 3114261 h 3114261"/>
              <a:gd name="connsiteX1" fmla="*/ 530087 w 1961322"/>
              <a:gd name="connsiteY1" fmla="*/ 2345635 h 3114261"/>
              <a:gd name="connsiteX2" fmla="*/ 1311965 w 1961322"/>
              <a:gd name="connsiteY2" fmla="*/ 649356 h 3114261"/>
              <a:gd name="connsiteX3" fmla="*/ 1961322 w 1961322"/>
              <a:gd name="connsiteY3" fmla="*/ 0 h 3114261"/>
            </a:gdLst>
            <a:ahLst/>
            <a:cxnLst>
              <a:cxn ang="0">
                <a:pos x="connsiteX0" y="connsiteY0"/>
              </a:cxn>
              <a:cxn ang="0">
                <a:pos x="connsiteX1" y="connsiteY1"/>
              </a:cxn>
              <a:cxn ang="0">
                <a:pos x="connsiteX2" y="connsiteY2"/>
              </a:cxn>
              <a:cxn ang="0">
                <a:pos x="connsiteX3" y="connsiteY3"/>
              </a:cxn>
            </a:cxnLst>
            <a:rect l="l" t="t" r="r" b="b"/>
            <a:pathLst>
              <a:path w="1961322" h="3114261">
                <a:moveTo>
                  <a:pt x="0" y="3114261"/>
                </a:moveTo>
                <a:cubicBezTo>
                  <a:pt x="155713" y="2935356"/>
                  <a:pt x="311426" y="2756452"/>
                  <a:pt x="530087" y="2345635"/>
                </a:cubicBezTo>
                <a:cubicBezTo>
                  <a:pt x="748748" y="1934817"/>
                  <a:pt x="1011433" y="1071291"/>
                  <a:pt x="1311965" y="649356"/>
                </a:cubicBezTo>
                <a:cubicBezTo>
                  <a:pt x="1612497" y="227421"/>
                  <a:pt x="1733564" y="118296"/>
                  <a:pt x="1961322" y="0"/>
                </a:cubicBezTo>
              </a:path>
            </a:pathLst>
          </a:cu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10">
            <a:extLst>
              <a:ext uri="{FF2B5EF4-FFF2-40B4-BE49-F238E27FC236}">
                <a16:creationId xmlns:a16="http://schemas.microsoft.com/office/drawing/2014/main" id="{A02585C7-E85A-644A-A789-134193B33BD2}"/>
              </a:ext>
            </a:extLst>
          </p:cNvPr>
          <p:cNvSpPr/>
          <p:nvPr/>
        </p:nvSpPr>
        <p:spPr>
          <a:xfrm>
            <a:off x="6531314" y="4512832"/>
            <a:ext cx="1428030" cy="572038"/>
          </a:xfrm>
          <a:custGeom>
            <a:avLst/>
            <a:gdLst>
              <a:gd name="connsiteX0" fmla="*/ 0 w 1416515"/>
              <a:gd name="connsiteY0" fmla="*/ 0 h 597242"/>
              <a:gd name="connsiteX1" fmla="*/ 371061 w 1416515"/>
              <a:gd name="connsiteY1" fmla="*/ 159026 h 597242"/>
              <a:gd name="connsiteX2" fmla="*/ 781878 w 1416515"/>
              <a:gd name="connsiteY2" fmla="*/ 119269 h 597242"/>
              <a:gd name="connsiteX3" fmla="*/ 1338470 w 1416515"/>
              <a:gd name="connsiteY3" fmla="*/ 318052 h 597242"/>
              <a:gd name="connsiteX4" fmla="*/ 1391478 w 1416515"/>
              <a:gd name="connsiteY4" fmla="*/ 543339 h 597242"/>
              <a:gd name="connsiteX5" fmla="*/ 1139687 w 1416515"/>
              <a:gd name="connsiteY5" fmla="*/ 596347 h 597242"/>
              <a:gd name="connsiteX6" fmla="*/ 848139 w 1416515"/>
              <a:gd name="connsiteY6" fmla="*/ 516834 h 597242"/>
              <a:gd name="connsiteX0" fmla="*/ 0 w 1416515"/>
              <a:gd name="connsiteY0" fmla="*/ 0 h 597242"/>
              <a:gd name="connsiteX1" fmla="*/ 371061 w 1416515"/>
              <a:gd name="connsiteY1" fmla="*/ 159026 h 597242"/>
              <a:gd name="connsiteX2" fmla="*/ 781878 w 1416515"/>
              <a:gd name="connsiteY2" fmla="*/ 119269 h 597242"/>
              <a:gd name="connsiteX3" fmla="*/ 1338470 w 1416515"/>
              <a:gd name="connsiteY3" fmla="*/ 318052 h 597242"/>
              <a:gd name="connsiteX4" fmla="*/ 1391478 w 1416515"/>
              <a:gd name="connsiteY4" fmla="*/ 543339 h 597242"/>
              <a:gd name="connsiteX5" fmla="*/ 1139687 w 1416515"/>
              <a:gd name="connsiteY5" fmla="*/ 596347 h 597242"/>
              <a:gd name="connsiteX6" fmla="*/ 848139 w 1416515"/>
              <a:gd name="connsiteY6" fmla="*/ 516834 h 597242"/>
              <a:gd name="connsiteX0" fmla="*/ 0 w 1416515"/>
              <a:gd name="connsiteY0" fmla="*/ 0 h 597242"/>
              <a:gd name="connsiteX1" fmla="*/ 310549 w 1416515"/>
              <a:gd name="connsiteY1" fmla="*/ 145579 h 597242"/>
              <a:gd name="connsiteX2" fmla="*/ 781878 w 1416515"/>
              <a:gd name="connsiteY2" fmla="*/ 119269 h 597242"/>
              <a:gd name="connsiteX3" fmla="*/ 1338470 w 1416515"/>
              <a:gd name="connsiteY3" fmla="*/ 318052 h 597242"/>
              <a:gd name="connsiteX4" fmla="*/ 1391478 w 1416515"/>
              <a:gd name="connsiteY4" fmla="*/ 543339 h 597242"/>
              <a:gd name="connsiteX5" fmla="*/ 1139687 w 1416515"/>
              <a:gd name="connsiteY5" fmla="*/ 596347 h 597242"/>
              <a:gd name="connsiteX6" fmla="*/ 848139 w 1416515"/>
              <a:gd name="connsiteY6" fmla="*/ 516834 h 597242"/>
              <a:gd name="connsiteX0" fmla="*/ 0 w 1420917"/>
              <a:gd name="connsiteY0" fmla="*/ 0 h 597242"/>
              <a:gd name="connsiteX1" fmla="*/ 310549 w 1420917"/>
              <a:gd name="connsiteY1" fmla="*/ 145579 h 597242"/>
              <a:gd name="connsiteX2" fmla="*/ 781878 w 1420917"/>
              <a:gd name="connsiteY2" fmla="*/ 119269 h 597242"/>
              <a:gd name="connsiteX3" fmla="*/ 1338470 w 1420917"/>
              <a:gd name="connsiteY3" fmla="*/ 318052 h 597242"/>
              <a:gd name="connsiteX4" fmla="*/ 1391478 w 1420917"/>
              <a:gd name="connsiteY4" fmla="*/ 543339 h 597242"/>
              <a:gd name="connsiteX5" fmla="*/ 1139687 w 1420917"/>
              <a:gd name="connsiteY5" fmla="*/ 596347 h 597242"/>
              <a:gd name="connsiteX6" fmla="*/ 848139 w 1420917"/>
              <a:gd name="connsiteY6" fmla="*/ 516834 h 597242"/>
              <a:gd name="connsiteX0" fmla="*/ 0 w 1420917"/>
              <a:gd name="connsiteY0" fmla="*/ 0 h 597242"/>
              <a:gd name="connsiteX1" fmla="*/ 310549 w 1420917"/>
              <a:gd name="connsiteY1" fmla="*/ 145579 h 597242"/>
              <a:gd name="connsiteX2" fmla="*/ 781878 w 1420917"/>
              <a:gd name="connsiteY2" fmla="*/ 119269 h 597242"/>
              <a:gd name="connsiteX3" fmla="*/ 1338470 w 1420917"/>
              <a:gd name="connsiteY3" fmla="*/ 318052 h 597242"/>
              <a:gd name="connsiteX4" fmla="*/ 1391478 w 1420917"/>
              <a:gd name="connsiteY4" fmla="*/ 543339 h 597242"/>
              <a:gd name="connsiteX5" fmla="*/ 1139687 w 1420917"/>
              <a:gd name="connsiteY5" fmla="*/ 596347 h 597242"/>
              <a:gd name="connsiteX6" fmla="*/ 848139 w 1420917"/>
              <a:gd name="connsiteY6" fmla="*/ 516834 h 597242"/>
              <a:gd name="connsiteX0" fmla="*/ 0 w 1420917"/>
              <a:gd name="connsiteY0" fmla="*/ 0 h 609417"/>
              <a:gd name="connsiteX1" fmla="*/ 310549 w 1420917"/>
              <a:gd name="connsiteY1" fmla="*/ 145579 h 609417"/>
              <a:gd name="connsiteX2" fmla="*/ 781878 w 1420917"/>
              <a:gd name="connsiteY2" fmla="*/ 119269 h 609417"/>
              <a:gd name="connsiteX3" fmla="*/ 1338470 w 1420917"/>
              <a:gd name="connsiteY3" fmla="*/ 318052 h 609417"/>
              <a:gd name="connsiteX4" fmla="*/ 1391478 w 1420917"/>
              <a:gd name="connsiteY4" fmla="*/ 543339 h 609417"/>
              <a:gd name="connsiteX5" fmla="*/ 1139687 w 1420917"/>
              <a:gd name="connsiteY5" fmla="*/ 596347 h 609417"/>
              <a:gd name="connsiteX6" fmla="*/ 848139 w 1420917"/>
              <a:gd name="connsiteY6" fmla="*/ 516834 h 609417"/>
              <a:gd name="connsiteX0" fmla="*/ 0 w 1420917"/>
              <a:gd name="connsiteY0" fmla="*/ 0 h 597242"/>
              <a:gd name="connsiteX1" fmla="*/ 310549 w 1420917"/>
              <a:gd name="connsiteY1" fmla="*/ 145579 h 597242"/>
              <a:gd name="connsiteX2" fmla="*/ 781878 w 1420917"/>
              <a:gd name="connsiteY2" fmla="*/ 119269 h 597242"/>
              <a:gd name="connsiteX3" fmla="*/ 1338470 w 1420917"/>
              <a:gd name="connsiteY3" fmla="*/ 318052 h 597242"/>
              <a:gd name="connsiteX4" fmla="*/ 1391478 w 1420917"/>
              <a:gd name="connsiteY4" fmla="*/ 543339 h 597242"/>
              <a:gd name="connsiteX5" fmla="*/ 1139687 w 1420917"/>
              <a:gd name="connsiteY5" fmla="*/ 596347 h 597242"/>
              <a:gd name="connsiteX6" fmla="*/ 848139 w 1420917"/>
              <a:gd name="connsiteY6" fmla="*/ 516834 h 597242"/>
              <a:gd name="connsiteX0" fmla="*/ 0 w 1405386"/>
              <a:gd name="connsiteY0" fmla="*/ 0 h 597438"/>
              <a:gd name="connsiteX1" fmla="*/ 310549 w 1405386"/>
              <a:gd name="connsiteY1" fmla="*/ 145579 h 597438"/>
              <a:gd name="connsiteX2" fmla="*/ 781878 w 1405386"/>
              <a:gd name="connsiteY2" fmla="*/ 119269 h 597438"/>
              <a:gd name="connsiteX3" fmla="*/ 1300370 w 1405386"/>
              <a:gd name="connsiteY3" fmla="*/ 295827 h 597438"/>
              <a:gd name="connsiteX4" fmla="*/ 1391478 w 1405386"/>
              <a:gd name="connsiteY4" fmla="*/ 543339 h 597438"/>
              <a:gd name="connsiteX5" fmla="*/ 1139687 w 1405386"/>
              <a:gd name="connsiteY5" fmla="*/ 596347 h 597438"/>
              <a:gd name="connsiteX6" fmla="*/ 848139 w 1405386"/>
              <a:gd name="connsiteY6" fmla="*/ 516834 h 597438"/>
              <a:gd name="connsiteX0" fmla="*/ 0 w 1405386"/>
              <a:gd name="connsiteY0" fmla="*/ 0 h 597438"/>
              <a:gd name="connsiteX1" fmla="*/ 310549 w 1405386"/>
              <a:gd name="connsiteY1" fmla="*/ 145579 h 597438"/>
              <a:gd name="connsiteX2" fmla="*/ 781878 w 1405386"/>
              <a:gd name="connsiteY2" fmla="*/ 119269 h 597438"/>
              <a:gd name="connsiteX3" fmla="*/ 1300370 w 1405386"/>
              <a:gd name="connsiteY3" fmla="*/ 295827 h 597438"/>
              <a:gd name="connsiteX4" fmla="*/ 1391478 w 1405386"/>
              <a:gd name="connsiteY4" fmla="*/ 543339 h 597438"/>
              <a:gd name="connsiteX5" fmla="*/ 1139687 w 1405386"/>
              <a:gd name="connsiteY5" fmla="*/ 596347 h 597438"/>
              <a:gd name="connsiteX6" fmla="*/ 848139 w 1405386"/>
              <a:gd name="connsiteY6" fmla="*/ 516834 h 597438"/>
              <a:gd name="connsiteX0" fmla="*/ 0 w 1405386"/>
              <a:gd name="connsiteY0" fmla="*/ 0 h 597438"/>
              <a:gd name="connsiteX1" fmla="*/ 310549 w 1405386"/>
              <a:gd name="connsiteY1" fmla="*/ 145579 h 597438"/>
              <a:gd name="connsiteX2" fmla="*/ 781878 w 1405386"/>
              <a:gd name="connsiteY2" fmla="*/ 119269 h 597438"/>
              <a:gd name="connsiteX3" fmla="*/ 1300370 w 1405386"/>
              <a:gd name="connsiteY3" fmla="*/ 295827 h 597438"/>
              <a:gd name="connsiteX4" fmla="*/ 1391478 w 1405386"/>
              <a:gd name="connsiteY4" fmla="*/ 543339 h 597438"/>
              <a:gd name="connsiteX5" fmla="*/ 1139687 w 1405386"/>
              <a:gd name="connsiteY5" fmla="*/ 596347 h 597438"/>
              <a:gd name="connsiteX6" fmla="*/ 848139 w 1405386"/>
              <a:gd name="connsiteY6" fmla="*/ 516834 h 597438"/>
              <a:gd name="connsiteX0" fmla="*/ 0 w 1424436"/>
              <a:gd name="connsiteY0" fmla="*/ 0 h 572038"/>
              <a:gd name="connsiteX1" fmla="*/ 329599 w 1424436"/>
              <a:gd name="connsiteY1" fmla="*/ 120179 h 572038"/>
              <a:gd name="connsiteX2" fmla="*/ 800928 w 1424436"/>
              <a:gd name="connsiteY2" fmla="*/ 93869 h 572038"/>
              <a:gd name="connsiteX3" fmla="*/ 1319420 w 1424436"/>
              <a:gd name="connsiteY3" fmla="*/ 270427 h 572038"/>
              <a:gd name="connsiteX4" fmla="*/ 1410528 w 1424436"/>
              <a:gd name="connsiteY4" fmla="*/ 517939 h 572038"/>
              <a:gd name="connsiteX5" fmla="*/ 1158737 w 1424436"/>
              <a:gd name="connsiteY5" fmla="*/ 570947 h 572038"/>
              <a:gd name="connsiteX6" fmla="*/ 867189 w 1424436"/>
              <a:gd name="connsiteY6" fmla="*/ 491434 h 572038"/>
              <a:gd name="connsiteX0" fmla="*/ 0 w 1428030"/>
              <a:gd name="connsiteY0" fmla="*/ 0 h 572038"/>
              <a:gd name="connsiteX1" fmla="*/ 329599 w 1428030"/>
              <a:gd name="connsiteY1" fmla="*/ 120179 h 572038"/>
              <a:gd name="connsiteX2" fmla="*/ 800928 w 1428030"/>
              <a:gd name="connsiteY2" fmla="*/ 93869 h 572038"/>
              <a:gd name="connsiteX3" fmla="*/ 1319420 w 1428030"/>
              <a:gd name="connsiteY3" fmla="*/ 270427 h 572038"/>
              <a:gd name="connsiteX4" fmla="*/ 1410528 w 1428030"/>
              <a:gd name="connsiteY4" fmla="*/ 517939 h 572038"/>
              <a:gd name="connsiteX5" fmla="*/ 1158737 w 1428030"/>
              <a:gd name="connsiteY5" fmla="*/ 570947 h 572038"/>
              <a:gd name="connsiteX6" fmla="*/ 867189 w 1428030"/>
              <a:gd name="connsiteY6" fmla="*/ 491434 h 572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28030" h="572038">
                <a:moveTo>
                  <a:pt x="0" y="0"/>
                </a:moveTo>
                <a:cubicBezTo>
                  <a:pt x="120374" y="69574"/>
                  <a:pt x="196111" y="104534"/>
                  <a:pt x="329599" y="120179"/>
                </a:cubicBezTo>
                <a:cubicBezTo>
                  <a:pt x="463087" y="135824"/>
                  <a:pt x="620083" y="87878"/>
                  <a:pt x="800928" y="93869"/>
                </a:cubicBezTo>
                <a:cubicBezTo>
                  <a:pt x="981773" y="99860"/>
                  <a:pt x="1188498" y="151938"/>
                  <a:pt x="1319420" y="270427"/>
                </a:cubicBezTo>
                <a:cubicBezTo>
                  <a:pt x="1450342" y="388916"/>
                  <a:pt x="1437308" y="467852"/>
                  <a:pt x="1410528" y="517939"/>
                </a:cubicBezTo>
                <a:cubicBezTo>
                  <a:pt x="1383748" y="568026"/>
                  <a:pt x="1249293" y="575364"/>
                  <a:pt x="1158737" y="570947"/>
                </a:cubicBezTo>
                <a:cubicBezTo>
                  <a:pt x="1068181" y="566530"/>
                  <a:pt x="965443" y="541308"/>
                  <a:pt x="867189" y="491434"/>
                </a:cubicBezTo>
              </a:path>
            </a:pathLst>
          </a:cu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6501D6BB-B9B5-BC4A-8803-787436B5622E}"/>
              </a:ext>
            </a:extLst>
          </p:cNvPr>
          <p:cNvSpPr txBox="1"/>
          <p:nvPr/>
        </p:nvSpPr>
        <p:spPr>
          <a:xfrm>
            <a:off x="0" y="4907"/>
            <a:ext cx="12192000" cy="400110"/>
          </a:xfrm>
          <a:prstGeom prst="rect">
            <a:avLst/>
          </a:prstGeom>
          <a:solidFill>
            <a:schemeClr val="tx2">
              <a:lumMod val="20000"/>
              <a:lumOff val="80000"/>
            </a:schemeClr>
          </a:solidFill>
        </p:spPr>
        <p:txBody>
          <a:bodyPr wrap="square" rtlCol="0">
            <a:spAutoFit/>
          </a:bodyPr>
          <a:lstStyle/>
          <a:p>
            <a:pPr algn="just"/>
            <a:endParaRPr lang="en-US" sz="2000" dirty="0">
              <a:solidFill>
                <a:schemeClr val="bg2">
                  <a:lumMod val="75000"/>
                </a:schemeClr>
              </a:solidFill>
              <a:latin typeface="+mj-lt"/>
            </a:endParaRPr>
          </a:p>
        </p:txBody>
      </p:sp>
      <p:sp>
        <p:nvSpPr>
          <p:cNvPr id="3" name="TextBox 2">
            <a:extLst>
              <a:ext uri="{FF2B5EF4-FFF2-40B4-BE49-F238E27FC236}">
                <a16:creationId xmlns:a16="http://schemas.microsoft.com/office/drawing/2014/main" id="{816BEC62-276A-E74F-92FB-DF1F57D27CE5}"/>
              </a:ext>
            </a:extLst>
          </p:cNvPr>
          <p:cNvSpPr txBox="1"/>
          <p:nvPr/>
        </p:nvSpPr>
        <p:spPr>
          <a:xfrm>
            <a:off x="5013112" y="5417437"/>
            <a:ext cx="2295254" cy="400110"/>
          </a:xfrm>
          <a:prstGeom prst="rect">
            <a:avLst/>
          </a:prstGeom>
          <a:noFill/>
        </p:spPr>
        <p:txBody>
          <a:bodyPr wrap="square" rtlCol="0">
            <a:spAutoFit/>
          </a:bodyPr>
          <a:lstStyle/>
          <a:p>
            <a:r>
              <a:rPr lang="en-US" sz="2000" dirty="0">
                <a:latin typeface="+mj-lt"/>
              </a:rPr>
              <a:t>*Artistic Rendering</a:t>
            </a:r>
          </a:p>
        </p:txBody>
      </p:sp>
      <p:cxnSp>
        <p:nvCxnSpPr>
          <p:cNvPr id="21" name="Straight Arrow Connector 20">
            <a:extLst>
              <a:ext uri="{FF2B5EF4-FFF2-40B4-BE49-F238E27FC236}">
                <a16:creationId xmlns:a16="http://schemas.microsoft.com/office/drawing/2014/main" id="{CD384673-1F1C-2943-B73D-A733DFB24501}"/>
              </a:ext>
            </a:extLst>
          </p:cNvPr>
          <p:cNvCxnSpPr/>
          <p:nvPr/>
        </p:nvCxnSpPr>
        <p:spPr>
          <a:xfrm flipV="1">
            <a:off x="2958893" y="5912691"/>
            <a:ext cx="0" cy="57890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020A6D97-CE6F-CE4D-95B3-5E7547ED069E}"/>
              </a:ext>
            </a:extLst>
          </p:cNvPr>
          <p:cNvCxnSpPr/>
          <p:nvPr/>
        </p:nvCxnSpPr>
        <p:spPr>
          <a:xfrm flipV="1">
            <a:off x="2958896" y="6507754"/>
            <a:ext cx="613113" cy="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23577711-902B-E347-8A43-3335C11F2E09}"/>
              </a:ext>
            </a:extLst>
          </p:cNvPr>
          <p:cNvCxnSpPr/>
          <p:nvPr/>
        </p:nvCxnSpPr>
        <p:spPr>
          <a:xfrm flipV="1">
            <a:off x="2957627" y="6095250"/>
            <a:ext cx="372152" cy="41282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24" name="Picture 23">
            <a:extLst>
              <a:ext uri="{FF2B5EF4-FFF2-40B4-BE49-F238E27FC236}">
                <a16:creationId xmlns:a16="http://schemas.microsoft.com/office/drawing/2014/main" id="{93582326-D75E-EE45-94F2-19D68AA38902}"/>
              </a:ext>
            </a:extLst>
          </p:cNvPr>
          <p:cNvPicPr>
            <a:picLocks noChangeAspect="1"/>
          </p:cNvPicPr>
          <p:nvPr/>
        </p:nvPicPr>
        <p:blipFill>
          <a:blip r:embed="rId6"/>
          <a:stretch>
            <a:fillRect/>
          </a:stretch>
        </p:blipFill>
        <p:spPr>
          <a:xfrm>
            <a:off x="3615258" y="6552675"/>
            <a:ext cx="173787" cy="198614"/>
          </a:xfrm>
          <a:prstGeom prst="rect">
            <a:avLst/>
          </a:prstGeom>
        </p:spPr>
      </p:pic>
      <p:pic>
        <p:nvPicPr>
          <p:cNvPr id="25" name="Picture 24">
            <a:extLst>
              <a:ext uri="{FF2B5EF4-FFF2-40B4-BE49-F238E27FC236}">
                <a16:creationId xmlns:a16="http://schemas.microsoft.com/office/drawing/2014/main" id="{FAEF5CD0-98C7-F740-8F9F-883F7D321827}"/>
              </a:ext>
            </a:extLst>
          </p:cNvPr>
          <p:cNvPicPr>
            <a:picLocks noChangeAspect="1"/>
          </p:cNvPicPr>
          <p:nvPr/>
        </p:nvPicPr>
        <p:blipFill>
          <a:blip r:embed="rId7"/>
          <a:stretch>
            <a:fillRect/>
          </a:stretch>
        </p:blipFill>
        <p:spPr>
          <a:xfrm>
            <a:off x="3370760" y="5920242"/>
            <a:ext cx="179995" cy="198615"/>
          </a:xfrm>
          <a:prstGeom prst="rect">
            <a:avLst/>
          </a:prstGeom>
        </p:spPr>
      </p:pic>
      <p:pic>
        <p:nvPicPr>
          <p:cNvPr id="26" name="Picture 25">
            <a:extLst>
              <a:ext uri="{FF2B5EF4-FFF2-40B4-BE49-F238E27FC236}">
                <a16:creationId xmlns:a16="http://schemas.microsoft.com/office/drawing/2014/main" id="{18666B70-4C38-3146-ACAE-6DDF89316B26}"/>
              </a:ext>
            </a:extLst>
          </p:cNvPr>
          <p:cNvPicPr>
            <a:picLocks noChangeAspect="1"/>
          </p:cNvPicPr>
          <p:nvPr/>
        </p:nvPicPr>
        <p:blipFill>
          <a:blip r:embed="rId8"/>
          <a:stretch>
            <a:fillRect/>
          </a:stretch>
        </p:blipFill>
        <p:spPr>
          <a:xfrm>
            <a:off x="2687000" y="6102833"/>
            <a:ext cx="179996" cy="198616"/>
          </a:xfrm>
          <a:prstGeom prst="rect">
            <a:avLst/>
          </a:prstGeom>
        </p:spPr>
      </p:pic>
    </p:spTree>
    <p:extLst>
      <p:ext uri="{BB962C8B-B14F-4D97-AF65-F5344CB8AC3E}">
        <p14:creationId xmlns:p14="http://schemas.microsoft.com/office/powerpoint/2010/main" val="1084624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dissolve">
                                      <p:cBhvr>
                                        <p:cTn id="7" dur="500"/>
                                        <p:tgtEl>
                                          <p:spTgt spid="21"/>
                                        </p:tgtEl>
                                      </p:cBhvr>
                                    </p:animEffect>
                                  </p:childTnLst>
                                </p:cTn>
                              </p:par>
                              <p:par>
                                <p:cTn id="8" presetID="9" presetClass="entr" presetSubtype="0" fill="hold"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dissolve">
                                      <p:cBhvr>
                                        <p:cTn id="10" dur="500"/>
                                        <p:tgtEl>
                                          <p:spTgt spid="22"/>
                                        </p:tgtEl>
                                      </p:cBhvr>
                                    </p:animEffect>
                                  </p:childTnLst>
                                </p:cTn>
                              </p:par>
                              <p:par>
                                <p:cTn id="11" presetID="9" presetClass="entr" presetSubtype="0" fill="hold" nodeType="with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dissolve">
                                      <p:cBhvr>
                                        <p:cTn id="13" dur="500"/>
                                        <p:tgtEl>
                                          <p:spTgt spid="23"/>
                                        </p:tgtEl>
                                      </p:cBhvr>
                                    </p:animEffect>
                                  </p:childTnLst>
                                </p:cTn>
                              </p:par>
                              <p:par>
                                <p:cTn id="14" presetID="9" presetClass="entr" presetSubtype="0" fill="hold" nodeType="withEffect">
                                  <p:stCondLst>
                                    <p:cond delay="0"/>
                                  </p:stCondLst>
                                  <p:childTnLst>
                                    <p:set>
                                      <p:cBhvr>
                                        <p:cTn id="15" dur="1" fill="hold">
                                          <p:stCondLst>
                                            <p:cond delay="0"/>
                                          </p:stCondLst>
                                        </p:cTn>
                                        <p:tgtEl>
                                          <p:spTgt spid="24"/>
                                        </p:tgtEl>
                                        <p:attrNameLst>
                                          <p:attrName>style.visibility</p:attrName>
                                        </p:attrNameLst>
                                      </p:cBhvr>
                                      <p:to>
                                        <p:strVal val="visible"/>
                                      </p:to>
                                    </p:set>
                                    <p:animEffect transition="in" filter="dissolve">
                                      <p:cBhvr>
                                        <p:cTn id="16" dur="500"/>
                                        <p:tgtEl>
                                          <p:spTgt spid="24"/>
                                        </p:tgtEl>
                                      </p:cBhvr>
                                    </p:animEffect>
                                  </p:childTnLst>
                                </p:cTn>
                              </p:par>
                              <p:par>
                                <p:cTn id="17" presetID="9" presetClass="entr" presetSubtype="0" fill="hold" nodeType="with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dissolve">
                                      <p:cBhvr>
                                        <p:cTn id="19" dur="500"/>
                                        <p:tgtEl>
                                          <p:spTgt spid="25"/>
                                        </p:tgtEl>
                                      </p:cBhvr>
                                    </p:animEffect>
                                  </p:childTnLst>
                                </p:cTn>
                              </p:par>
                              <p:par>
                                <p:cTn id="20" presetID="9" presetClass="entr" presetSubtype="0" fill="hold" nodeType="with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dissolve">
                                      <p:cBhvr>
                                        <p:cTn id="22" dur="500"/>
                                        <p:tgtEl>
                                          <p:spTgt spid="26"/>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dissolve">
                                      <p:cBhvr>
                                        <p:cTn id="25" dur="500"/>
                                        <p:tgtEl>
                                          <p:spTgt spid="7"/>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grpId="0" nodeType="click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dissolve">
                                      <p:cBhvr>
                                        <p:cTn id="30" dur="500"/>
                                        <p:tgtEl>
                                          <p:spTgt spid="6"/>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nodeType="clickEffect">
                                  <p:stCondLst>
                                    <p:cond delay="0"/>
                                  </p:stCondLst>
                                  <p:childTnLst>
                                    <p:set>
                                      <p:cBhvr>
                                        <p:cTn id="34" dur="1" fill="hold">
                                          <p:stCondLst>
                                            <p:cond delay="0"/>
                                          </p:stCondLst>
                                        </p:cTn>
                                        <p:tgtEl>
                                          <p:spTgt spid="4"/>
                                        </p:tgtEl>
                                        <p:attrNameLst>
                                          <p:attrName>style.visibility</p:attrName>
                                        </p:attrNameLst>
                                      </p:cBhvr>
                                      <p:to>
                                        <p:strVal val="visible"/>
                                      </p:to>
                                    </p:set>
                                    <p:animEffect transition="in" filter="dissolve">
                                      <p:cBhvr>
                                        <p:cTn id="35" dur="500"/>
                                        <p:tgtEl>
                                          <p:spTgt spid="4"/>
                                        </p:tgtEl>
                                      </p:cBhvr>
                                    </p:animEffect>
                                  </p:childTnLst>
                                </p:cTn>
                              </p:par>
                              <p:par>
                                <p:cTn id="36" presetID="9" presetClass="entr" presetSubtype="0" fill="hold" grpId="0" nodeType="withEffect">
                                  <p:stCondLst>
                                    <p:cond delay="0"/>
                                  </p:stCondLst>
                                  <p:childTnLst>
                                    <p:set>
                                      <p:cBhvr>
                                        <p:cTn id="37" dur="1" fill="hold">
                                          <p:stCondLst>
                                            <p:cond delay="0"/>
                                          </p:stCondLst>
                                        </p:cTn>
                                        <p:tgtEl>
                                          <p:spTgt spid="3">
                                            <p:txEl>
                                              <p:pRg st="0" end="0"/>
                                            </p:txEl>
                                          </p:spTgt>
                                        </p:tgtEl>
                                        <p:attrNameLst>
                                          <p:attrName>style.visibility</p:attrName>
                                        </p:attrNameLst>
                                      </p:cBhvr>
                                      <p:to>
                                        <p:strVal val="visible"/>
                                      </p:to>
                                    </p:set>
                                    <p:animEffect transition="in" filter="dissolve">
                                      <p:cBhvr>
                                        <p:cTn id="38" dur="500"/>
                                        <p:tgtEl>
                                          <p:spTgt spid="3">
                                            <p:txEl>
                                              <p:pRg st="0" end="0"/>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9"/>
                                        </p:tgtEl>
                                        <p:attrNameLst>
                                          <p:attrName>style.visibility</p:attrName>
                                        </p:attrNameLst>
                                      </p:cBhvr>
                                      <p:to>
                                        <p:strVal val="visible"/>
                                      </p:to>
                                    </p:set>
                                    <p:animEffect transition="in" filter="wipe(left)">
                                      <p:cBhvr>
                                        <p:cTn id="43" dur="500"/>
                                        <p:tgtEl>
                                          <p:spTgt spid="9"/>
                                        </p:tgtEl>
                                      </p:cBhvr>
                                    </p:animEffect>
                                  </p:childTnLst>
                                </p:cTn>
                              </p:par>
                            </p:childTnLst>
                          </p:cTn>
                        </p:par>
                        <p:par>
                          <p:cTn id="44" fill="hold">
                            <p:stCondLst>
                              <p:cond delay="500"/>
                            </p:stCondLst>
                            <p:childTnLst>
                              <p:par>
                                <p:cTn id="45" presetID="22" presetClass="entr" presetSubtype="8" fill="hold" grpId="0" nodeType="afterEffect">
                                  <p:stCondLst>
                                    <p:cond delay="0"/>
                                  </p:stCondLst>
                                  <p:childTnLst>
                                    <p:set>
                                      <p:cBhvr>
                                        <p:cTn id="46" dur="1" fill="hold">
                                          <p:stCondLst>
                                            <p:cond delay="0"/>
                                          </p:stCondLst>
                                        </p:cTn>
                                        <p:tgtEl>
                                          <p:spTgt spid="11"/>
                                        </p:tgtEl>
                                        <p:attrNameLst>
                                          <p:attrName>style.visibility</p:attrName>
                                        </p:attrNameLst>
                                      </p:cBhvr>
                                      <p:to>
                                        <p:strVal val="visible"/>
                                      </p:to>
                                    </p:set>
                                    <p:animEffect transition="in" filter="wipe(left)">
                                      <p:cBhvr>
                                        <p:cTn id="4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6" grpId="0" animBg="1"/>
      <p:bldP spid="9" grpId="0" animBg="1"/>
      <p:bldP spid="11" grpId="0" animBg="1"/>
      <p:bldP spid="3" grpId="0" build="p" bldLvl="3"/>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12361</TotalTime>
  <Words>656</Words>
  <Application>Microsoft Macintosh PowerPoint</Application>
  <PresentationFormat>Widescreen</PresentationFormat>
  <Paragraphs>95</Paragraphs>
  <Slides>13</Slides>
  <Notes>13</Notes>
  <HiddenSlides>0</HiddenSlides>
  <MMClips>4</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Arial</vt:lpstr>
      <vt:lpstr>Calibri</vt:lpstr>
      <vt:lpstr>Calibri Light</vt:lpstr>
      <vt:lpstr>Cambria Math</vt:lpstr>
      <vt:lpstr>Times</vt:lpstr>
      <vt:lpstr>Office Theme</vt:lpstr>
      <vt:lpstr>Heteroclinic Connections as Predictors of Extreme Events in Weakly Turbulent Flow</vt:lpstr>
      <vt:lpstr>Extreme Events</vt:lpstr>
      <vt:lpstr>2D Turbulence</vt:lpstr>
      <vt:lpstr>State Space and Extreme Events</vt:lpstr>
      <vt:lpstr>State Space and Extreme Events</vt:lpstr>
      <vt:lpstr>State Space and Extreme Events</vt:lpstr>
      <vt:lpstr>Heteroclinic Connections in Turbulence</vt:lpstr>
      <vt:lpstr>Can we describe extreme events in this picture?</vt:lpstr>
      <vt:lpstr>Backbone of Extreme Events</vt:lpstr>
      <vt:lpstr>PowerPoint Presentation</vt:lpstr>
      <vt:lpstr>Close Passes in Simulated Turbulence</vt:lpstr>
      <vt:lpstr>Agreement with Formerly Determined Predictors</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Heteroclinic Connections as Predictors of Extreme Events in Weakly Turbulent Flow</dc:title>
  <dc:creator>Pughe-Sanford, Joshua L</dc:creator>
  <cp:lastModifiedBy>Pughe-Sanford, Joshua L</cp:lastModifiedBy>
  <cp:revision>135</cp:revision>
  <dcterms:created xsi:type="dcterms:W3CDTF">2019-11-16T00:34:16Z</dcterms:created>
  <dcterms:modified xsi:type="dcterms:W3CDTF">2019-11-30T21:02:55Z</dcterms:modified>
</cp:coreProperties>
</file>